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257" r:id="rId3"/>
    <p:sldId id="835" r:id="rId4"/>
    <p:sldId id="262" r:id="rId5"/>
    <p:sldId id="258" r:id="rId6"/>
    <p:sldId id="261" r:id="rId7"/>
    <p:sldId id="832" r:id="rId8"/>
    <p:sldId id="263" r:id="rId9"/>
    <p:sldId id="279" r:id="rId10"/>
    <p:sldId id="707" r:id="rId11"/>
    <p:sldId id="273" r:id="rId12"/>
    <p:sldId id="265" r:id="rId13"/>
    <p:sldId id="728" r:id="rId14"/>
    <p:sldId id="708" r:id="rId15"/>
    <p:sldId id="260" r:id="rId16"/>
    <p:sldId id="710" r:id="rId17"/>
    <p:sldId id="830" r:id="rId18"/>
    <p:sldId id="831" r:id="rId19"/>
    <p:sldId id="711" r:id="rId20"/>
    <p:sldId id="833" r:id="rId21"/>
    <p:sldId id="709" r:id="rId22"/>
    <p:sldId id="714" r:id="rId23"/>
    <p:sldId id="715" r:id="rId24"/>
    <p:sldId id="834" r:id="rId25"/>
    <p:sldId id="712" r:id="rId26"/>
    <p:sldId id="278" r:id="rId27"/>
    <p:sldId id="717" r:id="rId28"/>
    <p:sldId id="718" r:id="rId29"/>
    <p:sldId id="721" r:id="rId30"/>
    <p:sldId id="720" r:id="rId31"/>
    <p:sldId id="719" r:id="rId32"/>
    <p:sldId id="722" r:id="rId33"/>
    <p:sldId id="723" r:id="rId34"/>
    <p:sldId id="724" r:id="rId35"/>
    <p:sldId id="725" r:id="rId36"/>
    <p:sldId id="634" r:id="rId37"/>
    <p:sldId id="636" r:id="rId38"/>
    <p:sldId id="829" r:id="rId3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20000"/>
      </a:spcBef>
      <a:spcAft>
        <a:spcPct val="0"/>
      </a:spcAft>
      <a:buClr>
        <a:srgbClr val="8E0D30"/>
      </a:buClr>
      <a:buChar char="•"/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92"/>
    <a:srgbClr val="4A0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86"/>
    <p:restoredTop sz="66667"/>
  </p:normalViewPr>
  <p:slideViewPr>
    <p:cSldViewPr snapToGrid="0">
      <p:cViewPr varScale="1">
        <p:scale>
          <a:sx n="88" d="100"/>
          <a:sy n="88" d="100"/>
        </p:scale>
        <p:origin x="2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3ED7A-E0CC-A14D-8702-3DBB30C4345D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12B09-6666-2149-A7EC-89A035875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65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be prepared to ask lots of questions from your data.  </a:t>
            </a:r>
          </a:p>
          <a:p>
            <a:endParaRPr lang="en-US" dirty="0"/>
          </a:p>
          <a:p>
            <a:r>
              <a:rPr lang="en-US" dirty="0"/>
              <a:t>Think about churn…there are different stakeholders with different goals!  Who is your client, what is best for the company. </a:t>
            </a:r>
          </a:p>
          <a:p>
            <a:endParaRPr lang="en-US" dirty="0"/>
          </a:p>
          <a:p>
            <a:r>
              <a:rPr lang="en-US" dirty="0"/>
              <a:t>WHAT IS THE ACTION?</a:t>
            </a:r>
          </a:p>
          <a:p>
            <a:endParaRPr lang="en-US" dirty="0"/>
          </a:p>
          <a:p>
            <a:r>
              <a:rPr lang="en-US" dirty="0"/>
              <a:t>Maybe churn isn’t the most important thing?  </a:t>
            </a:r>
          </a:p>
          <a:p>
            <a:r>
              <a:rPr lang="en-US" dirty="0"/>
              <a:t>Maybe biggest cause of churn is poor signal strength / coverage …what can you do?</a:t>
            </a:r>
          </a:p>
          <a:p>
            <a:r>
              <a:rPr lang="en-US" dirty="0"/>
              <a:t>Lesser cause of churn is bill surprise – but maybe this is more actionable..</a:t>
            </a:r>
          </a:p>
          <a:p>
            <a:endParaRPr lang="en-US" dirty="0"/>
          </a:p>
          <a:p>
            <a:r>
              <a:rPr lang="en-US" dirty="0"/>
              <a:t>There are short term, local goals, and there are longer term needs of the </a:t>
            </a:r>
            <a:r>
              <a:rPr lang="en-US" dirty="0" err="1"/>
              <a:t>businsess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You can increase sales by offering 50% discount!  Yay!  What is wrong with that? </a:t>
            </a:r>
          </a:p>
          <a:p>
            <a:endParaRPr lang="en-US" dirty="0"/>
          </a:p>
          <a:p>
            <a:r>
              <a:rPr lang="en-US" dirty="0"/>
              <a:t>You can decrease churn by offering 3 months free. </a:t>
            </a:r>
          </a:p>
          <a:p>
            <a:endParaRPr lang="en-US" dirty="0"/>
          </a:p>
          <a:p>
            <a:r>
              <a:rPr lang="en-US" dirty="0"/>
              <a:t>people who call customer care every day...why? </a:t>
            </a:r>
          </a:p>
          <a:p>
            <a:endParaRPr lang="en-US" dirty="0"/>
          </a:p>
          <a:p>
            <a:r>
              <a:rPr lang="en-US" dirty="0"/>
              <a:t>Executive team – company strength and perception in marketplace</a:t>
            </a:r>
          </a:p>
          <a:p>
            <a:r>
              <a:rPr lang="en-US" dirty="0"/>
              <a:t>Sales – increase sales!</a:t>
            </a:r>
          </a:p>
          <a:p>
            <a:r>
              <a:rPr lang="en-US" dirty="0"/>
              <a:t>Marketing – effectiveness of campaign</a:t>
            </a:r>
          </a:p>
          <a:p>
            <a:r>
              <a:rPr lang="en-US" dirty="0"/>
              <a:t>Technology – people not leaving due to tech issues</a:t>
            </a:r>
          </a:p>
          <a:p>
            <a:r>
              <a:rPr lang="en-US" dirty="0"/>
              <a:t>Ops – are we losing customers because we cant onboard them quickly enough?. </a:t>
            </a:r>
          </a:p>
          <a:p>
            <a:endParaRPr lang="en-US" dirty="0"/>
          </a:p>
          <a:p>
            <a:r>
              <a:rPr lang="en-US" dirty="0"/>
              <a:t>These could all be answered from the same data set, or not – but you need to be very clear who your stakeholders are and what the needs of the business are.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84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210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HBO Max example – looking at what are the qualities of customers who drop - churn</a:t>
            </a:r>
          </a:p>
          <a:p>
            <a:endParaRPr lang="en-US" dirty="0"/>
          </a:p>
          <a:p>
            <a:r>
              <a:rPr lang="en-US" dirty="0"/>
              <a:t>15k minutes of watching in a week…does this make sense? </a:t>
            </a:r>
          </a:p>
          <a:p>
            <a:r>
              <a:rPr lang="en-US" dirty="0"/>
              <a:t>There are less than that, but maybe multiple devices…so we figured ok, </a:t>
            </a:r>
          </a:p>
          <a:p>
            <a:r>
              <a:rPr lang="en-US" dirty="0"/>
              <a:t>But device times out after a certain time…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does the distribution look like? </a:t>
            </a:r>
          </a:p>
          <a:p>
            <a:r>
              <a:rPr lang="en-US" dirty="0"/>
              <a:t>Even flat with long tail vs</a:t>
            </a:r>
          </a:p>
          <a:p>
            <a:r>
              <a:rPr lang="en-US" dirty="0"/>
              <a:t>Distribution with a spike at 15k</a:t>
            </a:r>
          </a:p>
          <a:p>
            <a:r>
              <a:rPr lang="en-US" dirty="0"/>
              <a:t>Vs one big case at 15k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42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most of your time is spent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72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want to “memorize” patterns from the training data…</a:t>
            </a:r>
          </a:p>
          <a:p>
            <a:endParaRPr lang="en-US" dirty="0"/>
          </a:p>
          <a:p>
            <a:r>
              <a:rPr lang="en-US" dirty="0"/>
              <a:t>People who live at 50 Olmstead road in Morristown </a:t>
            </a:r>
            <a:r>
              <a:rPr lang="en-US" dirty="0" err="1"/>
              <a:t>nj</a:t>
            </a:r>
            <a:r>
              <a:rPr lang="en-US" dirty="0"/>
              <a:t> like the </a:t>
            </a:r>
            <a:r>
              <a:rPr lang="en-US" dirty="0" err="1"/>
              <a:t>yankees</a:t>
            </a:r>
            <a:r>
              <a:rPr lang="en-US" dirty="0"/>
              <a:t>.  That is not </a:t>
            </a:r>
            <a:r>
              <a:rPr lang="en-US" dirty="0" err="1"/>
              <a:t>actionalble</a:t>
            </a:r>
            <a:r>
              <a:rPr lang="en-US" dirty="0"/>
              <a:t>!  It is overfitting, it is memorizing.  </a:t>
            </a:r>
          </a:p>
          <a:p>
            <a:r>
              <a:rPr lang="en-US" dirty="0"/>
              <a:t>How does that manifest itself</a:t>
            </a:r>
          </a:p>
          <a:p>
            <a:endParaRPr lang="en-US" dirty="0"/>
          </a:p>
          <a:p>
            <a:r>
              <a:rPr lang="en-US" dirty="0"/>
              <a:t>you can always make the training data look good if you want it to.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50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– what is it?  </a:t>
            </a:r>
          </a:p>
          <a:p>
            <a:endParaRPr lang="en-US" dirty="0"/>
          </a:p>
          <a:p>
            <a:r>
              <a:rPr lang="en-US" dirty="0"/>
              <a:t>Really just a function to take inputs and create outputs. A lot more goes in but that is basic. </a:t>
            </a:r>
          </a:p>
          <a:p>
            <a:endParaRPr lang="en-US" dirty="0"/>
          </a:p>
          <a:p>
            <a:r>
              <a:rPr lang="en-US" dirty="0"/>
              <a:t>Its a function to create a function!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57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C1D04-6B6F-F33C-C36D-0792D7768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2F5B4-32CB-1A09-355F-3B125BB25B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721A65-42F1-C30A-1C3C-06AC181732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08B67-B656-122D-49F0-3D27C052A8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686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pros and cons of these takes?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940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84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70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know?</a:t>
            </a:r>
          </a:p>
          <a:p>
            <a:r>
              <a:rPr lang="en-US" dirty="0"/>
              <a:t>RMSE/MAE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ROC curves</a:t>
            </a:r>
          </a:p>
          <a:p>
            <a:r>
              <a:rPr lang="en-US" dirty="0"/>
              <a:t>(note these are all calculated on already collected data and might be different once deployed)</a:t>
            </a:r>
          </a:p>
          <a:p>
            <a:endParaRPr lang="en-US" dirty="0"/>
          </a:p>
          <a:p>
            <a:r>
              <a:rPr lang="en-US" dirty="0"/>
              <a:t>Does your evaluation metric tie to a business success? </a:t>
            </a:r>
          </a:p>
          <a:p>
            <a:r>
              <a:rPr lang="en-US" dirty="0"/>
              <a:t>Back to Churn – does the goal of the metric mean we have a valuable model. </a:t>
            </a:r>
          </a:p>
          <a:p>
            <a:endParaRPr lang="en-US" dirty="0"/>
          </a:p>
          <a:p>
            <a:r>
              <a:rPr lang="en-US" dirty="0"/>
              <a:t>Recommender systems…great! I can give people movies they like!  </a:t>
            </a:r>
          </a:p>
          <a:p>
            <a:endParaRPr lang="en-US" dirty="0"/>
          </a:p>
          <a:p>
            <a:r>
              <a:rPr lang="en-US" dirty="0"/>
              <a:t>Movie gross…can I predict movie grosses</a:t>
            </a:r>
          </a:p>
          <a:p>
            <a:endParaRPr lang="en-US" dirty="0"/>
          </a:p>
          <a:p>
            <a:r>
              <a:rPr lang="en-US" dirty="0"/>
              <a:t>- short term benefit for long term loss</a:t>
            </a:r>
          </a:p>
          <a:p>
            <a:r>
              <a:rPr lang="en-US" dirty="0"/>
              <a:t>- benefit to one team but not to the company as a whole</a:t>
            </a:r>
          </a:p>
          <a:p>
            <a:r>
              <a:rPr lang="en-US" dirty="0"/>
              <a:t>- or a blind spot leads to bias in deployment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16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Facial Recognition, voice recognition</a:t>
            </a:r>
          </a:p>
          <a:p>
            <a:r>
              <a:rPr lang="en-US" dirty="0"/>
              <a:t>Algorithms for sentencing (COMPASS) </a:t>
            </a:r>
          </a:p>
          <a:p>
            <a:r>
              <a:rPr lang="en-US" dirty="0"/>
              <a:t>Credit decisions…</a:t>
            </a:r>
          </a:p>
          <a:p>
            <a:r>
              <a:rPr lang="en-US" dirty="0"/>
              <a:t>Google Gemini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68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067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them go through what happens when the DS team comes up with a good model…we can improve engagement.  Marketing team comes up with a good model, but there are a lot of steps to get approved. </a:t>
            </a:r>
          </a:p>
          <a:p>
            <a:endParaRPr lang="en-US" dirty="0"/>
          </a:p>
          <a:p>
            <a:r>
              <a:rPr lang="en-US" dirty="0"/>
              <a:t>Requires teams to work well together, subject matter expertise on both sides!  That is why having a range of knowledge from CS to stat is important! </a:t>
            </a:r>
          </a:p>
          <a:p>
            <a:endParaRPr lang="en-US" dirty="0"/>
          </a:p>
          <a:p>
            <a:r>
              <a:rPr lang="en-US" dirty="0"/>
              <a:t>Typically it is a scoring algorithm that gets deployed</a:t>
            </a:r>
          </a:p>
          <a:p>
            <a:r>
              <a:rPr lang="en-US" dirty="0"/>
              <a:t>In some cases the ML is deployed in the network – for example new ad campaign can learn who is clicking early, and then automatically find more of those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4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Making a prediction does not equal action. </a:t>
            </a:r>
          </a:p>
          <a:p>
            <a:endParaRPr lang="en-US" dirty="0"/>
          </a:p>
          <a:p>
            <a:r>
              <a:rPr lang="en-US" dirty="0"/>
              <a:t>What are the consequences of that action? </a:t>
            </a:r>
          </a:p>
          <a:p>
            <a:endParaRPr lang="en-US" dirty="0"/>
          </a:p>
          <a:p>
            <a:r>
              <a:rPr lang="en-US" dirty="0"/>
              <a:t>Will it make a difference, or will it move the needle?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953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many focus on algorithm…but much much more</a:t>
            </a:r>
          </a:p>
          <a:p>
            <a:endParaRPr lang="en-US" dirty="0"/>
          </a:p>
          <a:p>
            <a:r>
              <a:rPr lang="en-US" dirty="0"/>
              <a:t>Must come back to Bus Und!!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072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through the steps…big problem, small problem…does solving the small problem impact the big problem?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 – what are the most important things that might impact churn?  </a:t>
            </a:r>
          </a:p>
          <a:p>
            <a:endParaRPr lang="en-US" dirty="0"/>
          </a:p>
          <a:p>
            <a:r>
              <a:rPr lang="en-US" dirty="0"/>
              <a:t>WHAT data would you </a:t>
            </a:r>
            <a:r>
              <a:rPr lang="en-US" dirty="0" err="1"/>
              <a:t>aslk</a:t>
            </a:r>
            <a:r>
              <a:rPr lang="en-US" dirty="0"/>
              <a:t> for – on whom (e.g. only those that left at end of contract?) First Contract? </a:t>
            </a:r>
          </a:p>
          <a:p>
            <a:r>
              <a:rPr lang="en-US" dirty="0"/>
              <a:t>How do you know who left?  What does it mean to cancel? </a:t>
            </a:r>
          </a:p>
          <a:p>
            <a:endParaRPr lang="en-US" dirty="0"/>
          </a:p>
          <a:p>
            <a:r>
              <a:rPr lang="en-US" dirty="0"/>
              <a:t>How far back do you go?</a:t>
            </a:r>
          </a:p>
          <a:p>
            <a:endParaRPr lang="en-US" dirty="0"/>
          </a:p>
          <a:p>
            <a:r>
              <a:rPr lang="en-US" dirty="0"/>
              <a:t>Model – Control data?  </a:t>
            </a:r>
          </a:p>
          <a:p>
            <a:r>
              <a:rPr lang="en-US" dirty="0"/>
              <a:t>what are you training your data on…</a:t>
            </a:r>
          </a:p>
          <a:p>
            <a:endParaRPr lang="en-US" dirty="0"/>
          </a:p>
          <a:p>
            <a:r>
              <a:rPr lang="en-US" dirty="0"/>
              <a:t>Evaluation: what is success?  Evaluation before deployment?</a:t>
            </a:r>
          </a:p>
          <a:p>
            <a:r>
              <a:rPr lang="en-US" dirty="0"/>
              <a:t>What about after deployment?  Early stopping? </a:t>
            </a:r>
          </a:p>
          <a:p>
            <a:r>
              <a:rPr lang="en-US" dirty="0"/>
              <a:t>What is baseline?</a:t>
            </a:r>
          </a:p>
          <a:p>
            <a:endParaRPr lang="en-US" dirty="0"/>
          </a:p>
          <a:p>
            <a:r>
              <a:rPr lang="en-US" dirty="0"/>
              <a:t>How do you turn probabilities into deployed action?</a:t>
            </a:r>
          </a:p>
          <a:p>
            <a:endParaRPr lang="en-US" dirty="0"/>
          </a:p>
          <a:p>
            <a:r>
              <a:rPr lang="en-US" dirty="0"/>
              <a:t>How do you evaluate probabilities? You never observe them?  How do you know if it is correct? </a:t>
            </a:r>
          </a:p>
          <a:p>
            <a:endParaRPr lang="en-US" dirty="0"/>
          </a:p>
          <a:p>
            <a:r>
              <a:rPr lang="en-US" dirty="0"/>
              <a:t>Is it just a threshold?   what do you do if the customer is high risk but is already under contract?  what if a customer is low risk but very valuable?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075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inferential as well? </a:t>
            </a:r>
          </a:p>
          <a:p>
            <a:endParaRPr lang="en-US" dirty="0"/>
          </a:p>
          <a:p>
            <a:r>
              <a:rPr lang="en-US" dirty="0"/>
              <a:t>also point out predictive is really best for their projects!!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553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way of saying the same thing</a:t>
            </a:r>
          </a:p>
          <a:p>
            <a:endParaRPr lang="en-US" dirty="0"/>
          </a:p>
          <a:p>
            <a:r>
              <a:rPr lang="en-US" dirty="0"/>
              <a:t>Note – can add re-</a:t>
            </a:r>
            <a:r>
              <a:rPr lang="en-US" dirty="0" err="1"/>
              <a:t>inforcement</a:t>
            </a:r>
            <a:r>
              <a:rPr lang="en-US" dirty="0"/>
              <a:t> </a:t>
            </a:r>
            <a:r>
              <a:rPr lang="en-US" dirty="0" err="1"/>
              <a:t>mearning</a:t>
            </a:r>
            <a:r>
              <a:rPr lang="en-US" dirty="0"/>
              <a:t> here.  You update the model as you get input/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640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 factor could be like a customer segmentation model:</a:t>
            </a:r>
          </a:p>
          <a:p>
            <a:endParaRPr lang="en-US" dirty="0"/>
          </a:p>
          <a:p>
            <a:r>
              <a:rPr lang="en-US" dirty="0"/>
              <a:t>Hi value - </a:t>
            </a:r>
          </a:p>
          <a:p>
            <a:r>
              <a:rPr lang="en-US" dirty="0"/>
              <a:t>Lo value</a:t>
            </a:r>
          </a:p>
          <a:p>
            <a:r>
              <a:rPr lang="en-US" dirty="0"/>
              <a:t>Frequent purchaser</a:t>
            </a:r>
          </a:p>
          <a:p>
            <a:endParaRPr lang="en-US" dirty="0"/>
          </a:p>
          <a:p>
            <a:r>
              <a:rPr lang="en-US" dirty="0"/>
              <a:t>Don’t take this too seriously</a:t>
            </a:r>
          </a:p>
          <a:p>
            <a:endParaRPr lang="en-US" dirty="0"/>
          </a:p>
          <a:p>
            <a:r>
              <a:rPr lang="en-US" dirty="0"/>
              <a:t>sometimes you need to do both classification and regression...</a:t>
            </a:r>
          </a:p>
          <a:p>
            <a:r>
              <a:rPr lang="en-US" dirty="0"/>
              <a:t>or time series and regression</a:t>
            </a:r>
          </a:p>
          <a:p>
            <a:endParaRPr lang="en-US" dirty="0"/>
          </a:p>
          <a:p>
            <a:r>
              <a:rPr lang="en-US" dirty="0"/>
              <a:t>New product…will they buy the product, how much will they spend IF they buy the product.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76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Book concept: important to understand data science even if you never intend to apply it yourself. </a:t>
            </a:r>
          </a:p>
          <a:p>
            <a:endParaRPr lang="en-US" dirty="0"/>
          </a:p>
          <a:p>
            <a:r>
              <a:rPr lang="en-US" dirty="0"/>
              <a:t>Data is a key asset, and can be a differentiator if used properly</a:t>
            </a:r>
          </a:p>
          <a:p>
            <a:endParaRPr lang="en-US" dirty="0"/>
          </a:p>
          <a:p>
            <a:r>
              <a:rPr lang="en-US" dirty="0"/>
              <a:t>No matter what you do, data literacy is the key : Can you ask intelligent questions? Can you challenge the evaluation? </a:t>
            </a:r>
          </a:p>
          <a:p>
            <a:endParaRPr lang="en-US" dirty="0"/>
          </a:p>
          <a:p>
            <a:endParaRPr lang="en-US" dirty="0"/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Product Manager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Interface between tech and business teams, design, represents customer 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90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Action…don’t accept the loan!  </a:t>
            </a:r>
          </a:p>
          <a:p>
            <a:endParaRPr lang="en-US" dirty="0"/>
          </a:p>
          <a:p>
            <a:r>
              <a:rPr lang="en-US" dirty="0"/>
              <a:t>Q: what is the action that they might take? </a:t>
            </a:r>
          </a:p>
          <a:p>
            <a:endParaRPr lang="en-US" dirty="0"/>
          </a:p>
          <a:p>
            <a:r>
              <a:rPr lang="en-US" dirty="0"/>
              <a:t>What is the outcome of the model? </a:t>
            </a:r>
          </a:p>
          <a:p>
            <a:endParaRPr lang="en-US" dirty="0"/>
          </a:p>
          <a:p>
            <a:r>
              <a:rPr lang="en-US" dirty="0"/>
              <a:t>What is the action of the model? </a:t>
            </a:r>
          </a:p>
          <a:p>
            <a:endParaRPr lang="en-US" dirty="0"/>
          </a:p>
          <a:p>
            <a:r>
              <a:rPr lang="en-US" dirty="0"/>
              <a:t>Put the model in the hands of the loan officer, who can make a judgement…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6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338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 i="1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 i="1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 i="1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r" defTabSz="922338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58FC26C2-DE8C-43BF-A07C-B049FF021787}" type="slidenum">
              <a:rPr lang="en-US" i="0" smtClean="0"/>
              <a:pPr/>
              <a:t>37</a:t>
            </a:fld>
            <a:endParaRPr lang="en-US" i="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</a:rPr>
              <a:t>Can they come up with them? 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22338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22338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2A38B616-2C7F-4F29-A932-ED9E56DD1285}" type="slidenum">
              <a:rPr lang="en-US" altLang="en-US" smtClean="0"/>
              <a:pPr/>
              <a:t>38</a:t>
            </a:fld>
            <a:endParaRPr lang="en-US" altLang="en-US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13250"/>
            <a:ext cx="5029200" cy="418465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2270" tIns="46135" rIns="92270" bIns="46135"/>
          <a:lstStyle/>
          <a:p>
            <a:pPr eaLnBrk="1" hangingPunct="1"/>
            <a:r>
              <a:rPr lang="en-US" altLang="en-US" dirty="0">
                <a:latin typeface="Arial" pitchFamily="34" charset="0"/>
              </a:rPr>
              <a:t>Put on board as data science vs use (deployment)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Data – science – selected </a:t>
            </a:r>
            <a:r>
              <a:rPr lang="en-US" altLang="en-US" dirty="0" err="1">
                <a:latin typeface="Arial" pitchFamily="34" charset="0"/>
              </a:rPr>
              <a:t>mdlel</a:t>
            </a:r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========================</a:t>
            </a: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New data – model – prediction – action (--outcome--feedback)</a:t>
            </a:r>
          </a:p>
          <a:p>
            <a:pPr eaLnBrk="1" hangingPunct="1"/>
            <a:endParaRPr lang="en-US" altLang="en-US" dirty="0">
              <a:latin typeface="Arial" pitchFamily="34" charset="0"/>
            </a:endParaRPr>
          </a:p>
          <a:p>
            <a:pPr eaLnBrk="1" hangingPunct="1"/>
            <a:r>
              <a:rPr lang="en-US" altLang="en-US" dirty="0">
                <a:latin typeface="Arial" pitchFamily="34" charset="0"/>
              </a:rPr>
              <a:t>ML is a </a:t>
            </a:r>
            <a:r>
              <a:rPr lang="en-US" altLang="en-US" dirty="0" err="1">
                <a:latin typeface="Arial" pitchFamily="34" charset="0"/>
              </a:rPr>
              <a:t>pogram</a:t>
            </a:r>
            <a:r>
              <a:rPr lang="en-US" altLang="en-US" dirty="0">
                <a:latin typeface="Arial" pitchFamily="34" charset="0"/>
              </a:rPr>
              <a:t> that writes programs</a:t>
            </a:r>
          </a:p>
        </p:txBody>
      </p:sp>
    </p:spTree>
    <p:extLst>
      <p:ext uri="{BB962C8B-B14F-4D97-AF65-F5344CB8AC3E}">
        <p14:creationId xmlns:p14="http://schemas.microsoft.com/office/powerpoint/2010/main" val="335420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them come up with these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02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as a competitive advantage and differentiator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50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churn? Why is it important?</a:t>
            </a:r>
          </a:p>
          <a:p>
            <a:endParaRPr lang="en-US" dirty="0"/>
          </a:p>
          <a:p>
            <a:r>
              <a:rPr lang="en-US" dirty="0"/>
              <a:t>One basis point = bp = .0001 x 80M = 8000 customers you save with one bp improvement of churn x $100 per month = 800k x 12 = 9.6M</a:t>
            </a:r>
          </a:p>
          <a:p>
            <a:endParaRPr lang="en-US" dirty="0"/>
          </a:p>
          <a:p>
            <a:r>
              <a:rPr lang="en-US" dirty="0"/>
              <a:t>Big Question / Small question</a:t>
            </a:r>
          </a:p>
          <a:p>
            <a:endParaRPr lang="en-US" dirty="0"/>
          </a:p>
          <a:p>
            <a:r>
              <a:rPr lang="en-US" dirty="0"/>
              <a:t>Offer: what is it, how much does it cost, can you give it to everybody, is there a downside to giving it to someone who didn’t need it? </a:t>
            </a:r>
          </a:p>
          <a:p>
            <a:r>
              <a:rPr lang="en-US" dirty="0"/>
              <a:t>One year, get one month free, 20% of next three months?  What is their expectation ? </a:t>
            </a:r>
          </a:p>
          <a:p>
            <a:endParaRPr lang="en-US" dirty="0"/>
          </a:p>
          <a:p>
            <a:r>
              <a:rPr lang="en-US" dirty="0"/>
              <a:t>Output/Goal of model: predict who will take the offer?  Why people leave?  Who is likely to leave? What training set do you need to collect?  </a:t>
            </a:r>
          </a:p>
          <a:p>
            <a:endParaRPr lang="en-US" dirty="0"/>
          </a:p>
          <a:p>
            <a:r>
              <a:rPr lang="en-US" dirty="0"/>
              <a:t>Goal: send marketing a list of who to make the offer to.</a:t>
            </a:r>
          </a:p>
          <a:p>
            <a:endParaRPr lang="en-US" dirty="0"/>
          </a:p>
          <a:p>
            <a:r>
              <a:rPr lang="en-US" dirty="0"/>
              <a:t>How does this action </a:t>
            </a:r>
          </a:p>
          <a:p>
            <a:endParaRPr lang="en-US" dirty="0"/>
          </a:p>
          <a:p>
            <a:r>
              <a:rPr lang="en-US" dirty="0"/>
              <a:t>What is success?  30% take the offer. </a:t>
            </a:r>
          </a:p>
          <a:p>
            <a:endParaRPr lang="en-US" dirty="0"/>
          </a:p>
          <a:p>
            <a:r>
              <a:rPr lang="en-US" dirty="0"/>
              <a:t>Will our action solve the big </a:t>
            </a:r>
            <a:r>
              <a:rPr lang="en-US" dirty="0" err="1"/>
              <a:t>problrm</a:t>
            </a:r>
            <a:r>
              <a:rPr lang="en-US" dirty="0"/>
              <a:t>? Don’t know!!</a:t>
            </a:r>
          </a:p>
          <a:p>
            <a:endParaRPr lang="en-US" dirty="0"/>
          </a:p>
          <a:p>
            <a:r>
              <a:rPr lang="en-US" dirty="0"/>
              <a:t>What comes from the algorithm?</a:t>
            </a:r>
          </a:p>
          <a:p>
            <a:r>
              <a:rPr lang="en-US" dirty="0"/>
              <a:t>We also need decision logic.</a:t>
            </a:r>
          </a:p>
          <a:p>
            <a:endParaRPr lang="en-US" dirty="0"/>
          </a:p>
          <a:p>
            <a:r>
              <a:rPr lang="en-US" dirty="0"/>
              <a:t>What is the outcome?  Who to send the plan to, or who will take the plan, or who will leave? </a:t>
            </a:r>
          </a:p>
          <a:p>
            <a:endParaRPr lang="en-US" dirty="0"/>
          </a:p>
          <a:p>
            <a:r>
              <a:rPr lang="en-US" dirty="0"/>
              <a:t>Or who will be impacted by the plan?  These are all different things!</a:t>
            </a:r>
          </a:p>
          <a:p>
            <a:endParaRPr lang="en-US" dirty="0"/>
          </a:p>
          <a:p>
            <a:r>
              <a:rPr lang="en-US" dirty="0"/>
              <a:t>Final question…why not just make the offer to everybody?</a:t>
            </a:r>
          </a:p>
          <a:p>
            <a:endParaRPr lang="en-US" dirty="0"/>
          </a:p>
          <a:p>
            <a:r>
              <a:rPr lang="en-US" dirty="0"/>
              <a:t>MAJOR POINTS / WRAPUP:</a:t>
            </a:r>
          </a:p>
          <a:p>
            <a:pPr marL="171450" indent="-171450">
              <a:buFontTx/>
              <a:buChar char="-"/>
            </a:pPr>
            <a:r>
              <a:rPr lang="en-US" dirty="0"/>
              <a:t>Business goal and DS goal are different but need to be aligned</a:t>
            </a:r>
          </a:p>
          <a:p>
            <a:pPr marL="171450" indent="-171450">
              <a:buFontTx/>
              <a:buChar char="-"/>
            </a:pPr>
            <a:r>
              <a:rPr lang="en-US" dirty="0"/>
              <a:t>Different parts of the business might have different goals, output/action/evaluation success needs to be aligned to the business problem. </a:t>
            </a:r>
          </a:p>
          <a:p>
            <a:pPr marL="171450" indent="-171450">
              <a:buFontTx/>
              <a:buChar char="-"/>
            </a:pPr>
            <a:r>
              <a:rPr lang="en-US" dirty="0"/>
              <a:t>Anything ethical&gt;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12B09-6666-2149-A7EC-89A035875D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through this on board…</a:t>
            </a:r>
          </a:p>
          <a:p>
            <a:endParaRPr lang="en-US" dirty="0"/>
          </a:p>
          <a:p>
            <a:r>
              <a:rPr lang="en-US" dirty="0"/>
              <a:t>Why a process?  Discuss analytics as a craft…this should not be viewed as a formula…more like an “artistic process” – tools, knowledge, experience, common sense. </a:t>
            </a:r>
          </a:p>
          <a:p>
            <a:endParaRPr lang="en-US" dirty="0"/>
          </a:p>
          <a:p>
            <a:r>
              <a:rPr lang="en-US" dirty="0"/>
              <a:t>When to be creative and when to trust the science.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73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280E0-46B4-8149-A6A1-3A16A3720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99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 txBox="1">
            <a:spLocks noGrp="1" noChangeArrowheads="1"/>
          </p:cNvSpPr>
          <p:nvPr/>
        </p:nvSpPr>
        <p:spPr bwMode="auto">
          <a:xfrm>
            <a:off x="3884613" y="8686488"/>
            <a:ext cx="2971800" cy="455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286" tIns="46144" rIns="92286" bIns="46144" anchor="b"/>
          <a:lstStyle/>
          <a:p>
            <a:pPr algn="r" defTabSz="922338"/>
            <a:fld id="{C19F38B3-0B61-4AA5-9B6D-27BFFC65EF75}" type="slidenum">
              <a:rPr lang="en-US" altLang="en-US" sz="1200"/>
              <a:pPr algn="r" defTabSz="922338"/>
              <a:t>11</a:t>
            </a:fld>
            <a:endParaRPr lang="en-US" altLang="en-US" sz="1200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7389" y="4342464"/>
            <a:ext cx="5483225" cy="4114487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9" tIns="45714" rIns="91429" bIns="45714"/>
          <a:lstStyle/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Problem does not start with data, problem starts with a business need. 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Sometimes you do start with a data set and do exploratory work…but that is only typically to do hypothesis generation, and then the questions get more  defined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Clustering as an example – customer seg - why do we do it?  </a:t>
            </a:r>
          </a:p>
        </p:txBody>
      </p:sp>
    </p:spTree>
    <p:extLst>
      <p:ext uri="{BB962C8B-B14F-4D97-AF65-F5344CB8AC3E}">
        <p14:creationId xmlns:p14="http://schemas.microsoft.com/office/powerpoint/2010/main" val="650950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8640"/>
            <a:ext cx="7772400" cy="1470025"/>
          </a:xfrm>
        </p:spPr>
        <p:txBody>
          <a:bodyPr/>
          <a:lstStyle>
            <a:lvl1pPr>
              <a:defRPr>
                <a:solidFill>
                  <a:srgbClr val="600592"/>
                </a:solidFill>
              </a:defRPr>
            </a:lvl1pPr>
          </a:lstStyle>
          <a:p>
            <a:r>
              <a:rPr lang="en-US" dirty="0"/>
              <a:t>Topic Num - Name of 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39536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dirty="0"/>
              <a:t>Data Science for Business</a:t>
            </a:r>
          </a:p>
          <a:p>
            <a:endParaRPr lang="en-US" dirty="0"/>
          </a:p>
          <a:p>
            <a:r>
              <a:rPr lang="en-US" dirty="0"/>
              <a:t>Chris Volinsky</a:t>
            </a:r>
          </a:p>
          <a:p>
            <a:r>
              <a:rPr lang="en-US" dirty="0"/>
              <a:t>NYU Stern School of Business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F43C82-9B9B-AC4F-98CD-0ADC587116F3}" type="datetime1">
              <a:rPr lang="en-US" smtClean="0"/>
              <a:t>9/26/24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14D675-817C-D2B8-A095-F0294E39F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31504" y="3429000"/>
            <a:ext cx="4823791" cy="27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9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178AE4-2A10-5F42-AC8C-4BD01A79A0D1}" type="datetime1">
              <a:rPr lang="en-US" smtClean="0"/>
              <a:t>9/26/24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7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75C519-8308-2748-8B0B-F7B055AE4297}" type="datetime1">
              <a:rPr lang="en-US" smtClean="0"/>
              <a:t>9/26/24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90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9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D0997E-0CDD-7541-9D88-20A562751868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32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053AD8-5CA7-3F49-B495-B884AFEE8A16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79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4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51CFE-5FBC-BA47-8777-CE847435DFFA}" type="datetime1">
              <a:rPr lang="en-US" smtClean="0"/>
              <a:t>9/26/24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78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583E-7D50-3C4A-8A37-9B3FE7B04D6C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black background with purple letters&#10;&#10;Description automatically generated">
            <a:extLst>
              <a:ext uri="{FF2B5EF4-FFF2-40B4-BE49-F238E27FC236}">
                <a16:creationId xmlns:a16="http://schemas.microsoft.com/office/drawing/2014/main" id="{116E0C90-514F-E1AB-C247-966E1AD79D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28918"/>
            <a:ext cx="1396448" cy="78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3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F769E5-24F5-8F43-8EA5-E948B75DD02E}" type="datetime1">
              <a:rPr lang="en-US" smtClean="0"/>
              <a:t>9/26/24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5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B1BC2-7DC9-274F-9AA5-41AD410B73E8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5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F9541A-B732-0842-A74F-0C72DB237063}" type="datetime1">
              <a:rPr lang="en-US" smtClean="0"/>
              <a:t>9/26/24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4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97BA72-28C9-9A46-8637-8A409BF0CACF}" type="datetime1">
              <a:rPr lang="en-US" smtClean="0"/>
              <a:t>9/26/24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2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4BA4BC-FC40-B844-8CA3-66DD08AD127A}" type="datetime1">
              <a:rPr lang="en-US" smtClean="0"/>
              <a:t>9/26/24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7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381634-E977-7043-B341-F77FCA8D6817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9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42C96D-D083-B04B-BE8C-D38697A2B148}" type="datetime1">
              <a:rPr lang="en-US" smtClean="0"/>
              <a:t>9/26/24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7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6525"/>
            <a:ext cx="8229600" cy="729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21899"/>
            <a:ext cx="8229600" cy="4814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2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C3BC7800-B276-A64A-8AB0-19972C98F17B}" type="datetime1">
              <a:rPr lang="en-US" smtClean="0"/>
              <a:t>9/26/24</a:t>
            </a:fld>
            <a:endParaRPr lang="en-US"/>
          </a:p>
        </p:txBody>
      </p:sp>
      <p:sp>
        <p:nvSpPr>
          <p:cNvPr id="212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FontTx/>
              <a:buNone/>
              <a:defRPr sz="1050">
                <a:latin typeface="Arial" charset="0"/>
              </a:defRPr>
            </a:lvl1pPr>
          </a:lstStyle>
          <a:p>
            <a:fld id="{ABBEE3BA-F264-1746-880E-39AD601DF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60059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C07-3828-6FDB-8B93-EA871DD29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32553"/>
            <a:ext cx="7772400" cy="1470025"/>
          </a:xfrm>
        </p:spPr>
        <p:txBody>
          <a:bodyPr/>
          <a:lstStyle/>
          <a:p>
            <a:r>
              <a:rPr lang="en-US" dirty="0"/>
              <a:t>Topic 2  – Intro to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75E86-3AC1-27FE-A80E-914C9B637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2203348"/>
            <a:ext cx="6400800" cy="1470025"/>
          </a:xfrm>
        </p:spPr>
        <p:txBody>
          <a:bodyPr/>
          <a:lstStyle/>
          <a:p>
            <a:r>
              <a:rPr lang="en-US" dirty="0"/>
              <a:t>Data Science for Business</a:t>
            </a:r>
          </a:p>
          <a:p>
            <a:r>
              <a:rPr lang="en-US" dirty="0"/>
              <a:t>Prof: Chris Volinsky</a:t>
            </a:r>
          </a:p>
          <a:p>
            <a:r>
              <a:rPr lang="en-US" dirty="0"/>
              <a:t>NYU Stern:  Fall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F9755-800C-BAA7-9886-5018A613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 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2895600" y="2335857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A1A40-CCEA-AF44-85B4-D16434F5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CEEB53-8EAA-1D4E-B7C4-2B1E9C0CAF69}"/>
              </a:ext>
            </a:extLst>
          </p:cNvPr>
          <p:cNvSpPr/>
          <p:nvPr/>
        </p:nvSpPr>
        <p:spPr>
          <a:xfrm>
            <a:off x="3276600" y="234089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4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 txBox="1">
            <a:spLocks noGrp="1"/>
          </p:cNvSpPr>
          <p:nvPr/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fld id="{7C5838A2-92A9-4DF6-A117-6FD176E90AA1}" type="slidenum">
              <a:rPr lang="en-US" sz="1200">
                <a:effectLst>
                  <a:outerShdw blurRad="38100" dist="38100" dir="2700000" algn="tl">
                    <a:srgbClr val="000000"/>
                  </a:outerShdw>
                </a:effectLst>
              </a:rPr>
              <a:pPr algn="r">
                <a:defRPr/>
              </a:pPr>
              <a:t>11</a:t>
            </a:fld>
            <a:endParaRPr lang="en-US" sz="12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771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33338"/>
            <a:ext cx="8229600" cy="8382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3200" dirty="0"/>
              <a:t>Business Understanding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9090" y="1058322"/>
            <a:ext cx="807719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Data Science should be driven by a key business question</a:t>
            </a:r>
          </a:p>
          <a:p>
            <a:r>
              <a:rPr lang="en-US" dirty="0"/>
              <a:t>Avoid the “big data pipe dream”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0BF62-17EE-9D71-DC2D-338A803FC525}"/>
              </a:ext>
            </a:extLst>
          </p:cNvPr>
          <p:cNvSpPr txBox="1"/>
          <p:nvPr/>
        </p:nvSpPr>
        <p:spPr>
          <a:xfrm>
            <a:off x="977384" y="4305722"/>
            <a:ext cx="7909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Try and break big questions into smaller questions that are answerable by data: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95EF8F-3352-570F-7197-A37DE94817A7}"/>
              </a:ext>
            </a:extLst>
          </p:cNvPr>
          <p:cNvSpPr txBox="1"/>
          <p:nvPr/>
        </p:nvSpPr>
        <p:spPr>
          <a:xfrm>
            <a:off x="126896" y="5265386"/>
            <a:ext cx="4105547" cy="1366528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questions: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increase revenue?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diversify customers?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is customer satisfaction down?</a:t>
            </a:r>
          </a:p>
        </p:txBody>
      </p:sp>
      <p:pic>
        <p:nvPicPr>
          <p:cNvPr id="1026" name="Picture 2" descr="How to Run an Executive Team Meeting">
            <a:extLst>
              <a:ext uri="{FF2B5EF4-FFF2-40B4-BE49-F238E27FC236}">
                <a16:creationId xmlns:a16="http://schemas.microsoft.com/office/drawing/2014/main" id="{DFB39381-14A5-B415-2B49-D8024BBB3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325763"/>
            <a:ext cx="2590923" cy="172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299ED72E-C22E-8027-51A8-C8D875E5B62C}"/>
              </a:ext>
            </a:extLst>
          </p:cNvPr>
          <p:cNvSpPr/>
          <p:nvPr/>
        </p:nvSpPr>
        <p:spPr bwMode="auto">
          <a:xfrm>
            <a:off x="3272971" y="2367633"/>
            <a:ext cx="2289687" cy="707885"/>
          </a:xfrm>
          <a:prstGeom prst="wedgeRoundRectCallout">
            <a:avLst>
              <a:gd name="adj1" fmla="val -63848"/>
              <a:gd name="adj2" fmla="val 80298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Let’s tell our data scientists to use AI to raise revenue and cut costs!!</a:t>
            </a:r>
          </a:p>
        </p:txBody>
      </p:sp>
      <p:pic>
        <p:nvPicPr>
          <p:cNvPr id="1028" name="Picture 4" descr="Team Of Executives Giving High Five To Each Other In The Office Stock  Photo, Picture and Royalty Free Image. Image 81565874.">
            <a:extLst>
              <a:ext uri="{FF2B5EF4-FFF2-40B4-BE49-F238E27FC236}">
                <a16:creationId xmlns:a16="http://schemas.microsoft.com/office/drawing/2014/main" id="{7939F8F3-71A0-3D56-3228-B12B1A75A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022" y="2428832"/>
            <a:ext cx="2575262" cy="171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7A7554-EB99-2C50-68FA-B2F1217874D0}"/>
              </a:ext>
            </a:extLst>
          </p:cNvPr>
          <p:cNvSpPr txBox="1"/>
          <p:nvPr/>
        </p:nvSpPr>
        <p:spPr>
          <a:xfrm>
            <a:off x="4377687" y="5013608"/>
            <a:ext cx="4639417" cy="171739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Smaller (answerable) questions: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are the properties of high performing stores? 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population segments are buying less?</a:t>
            </a:r>
          </a:p>
          <a:p>
            <a:pPr marL="285750" indent="-285750"/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strategies reduce customer service hold times?</a:t>
            </a:r>
          </a:p>
        </p:txBody>
      </p:sp>
    </p:spTree>
    <p:extLst>
      <p:ext uri="{BB962C8B-B14F-4D97-AF65-F5344CB8AC3E}">
        <p14:creationId xmlns:p14="http://schemas.microsoft.com/office/powerpoint/2010/main" val="2629354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3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121" y="-219726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Business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40182" y="857506"/>
            <a:ext cx="865453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Put the problem into context…ask questions…be creative!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0269" y="2074770"/>
            <a:ext cx="4419600" cy="2616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What is the goal of the solution?</a:t>
            </a:r>
          </a:p>
          <a:p>
            <a:r>
              <a:rPr lang="en-US" dirty="0"/>
              <a:t>Why do we need to do this?</a:t>
            </a:r>
          </a:p>
          <a:p>
            <a:r>
              <a:rPr lang="en-US" dirty="0"/>
              <a:t>What data is available?</a:t>
            </a:r>
          </a:p>
          <a:p>
            <a:r>
              <a:rPr lang="en-US" dirty="0"/>
              <a:t>What constraints exist?</a:t>
            </a:r>
          </a:p>
          <a:p>
            <a:r>
              <a:rPr lang="en-US" dirty="0"/>
              <a:t>What is an acceptable solution?</a:t>
            </a:r>
          </a:p>
          <a:p>
            <a:r>
              <a:rPr lang="en-US" dirty="0"/>
              <a:t>How do we evaluate?</a:t>
            </a:r>
          </a:p>
          <a:p>
            <a:r>
              <a:rPr lang="en-US" dirty="0"/>
              <a:t>What does success look like?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3327" y="1727207"/>
            <a:ext cx="278630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Be prepared to ask…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4551259" y="3007618"/>
            <a:ext cx="812800" cy="28786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6079066" y="2516762"/>
            <a:ext cx="1845732" cy="524933"/>
            <a:chOff x="6079067" y="2082800"/>
            <a:chExt cx="1507066" cy="524933"/>
          </a:xfrm>
        </p:grpSpPr>
        <p:sp>
          <p:nvSpPr>
            <p:cNvPr id="13" name="Rounded Rectangle 1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30792" y="2136496"/>
              <a:ext cx="9821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Sales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79069" y="3115716"/>
            <a:ext cx="1845729" cy="524933"/>
            <a:chOff x="6079067" y="2082800"/>
            <a:chExt cx="1507066" cy="524933"/>
          </a:xfrm>
        </p:grpSpPr>
        <p:sp>
          <p:nvSpPr>
            <p:cNvPr id="17" name="Rounded Rectangle 16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Marketing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096006" y="3708374"/>
            <a:ext cx="1845729" cy="524933"/>
            <a:chOff x="6079067" y="2082800"/>
            <a:chExt cx="1557865" cy="524933"/>
          </a:xfrm>
        </p:grpSpPr>
        <p:sp>
          <p:nvSpPr>
            <p:cNvPr id="20" name="Rounded Rectangle 19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129866" y="2133602"/>
              <a:ext cx="15070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Technology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096005" y="4284096"/>
            <a:ext cx="1845729" cy="524933"/>
            <a:chOff x="6079067" y="2082800"/>
            <a:chExt cx="1557864" cy="524933"/>
          </a:xfrm>
        </p:grpSpPr>
        <p:sp>
          <p:nvSpPr>
            <p:cNvPr id="23" name="Rounded Rectangle 22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163732" y="2133602"/>
              <a:ext cx="14731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Operations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9066" y="1927199"/>
            <a:ext cx="1845733" cy="524933"/>
            <a:chOff x="6079067" y="2082800"/>
            <a:chExt cx="1507066" cy="524933"/>
          </a:xfrm>
        </p:grpSpPr>
        <p:sp>
          <p:nvSpPr>
            <p:cNvPr id="26" name="Rounded Rectangle 25"/>
            <p:cNvSpPr/>
            <p:nvPr/>
          </p:nvSpPr>
          <p:spPr>
            <a:xfrm>
              <a:off x="6079067" y="2082800"/>
              <a:ext cx="1507066" cy="524933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None/>
              </a:pPr>
              <a:endParaRPr lang="en-US"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63733" y="2133602"/>
              <a:ext cx="13546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Executive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225CF06-80D5-030F-C7B0-3507849019A9}"/>
              </a:ext>
            </a:extLst>
          </p:cNvPr>
          <p:cNvSpPr txBox="1"/>
          <p:nvPr/>
        </p:nvSpPr>
        <p:spPr>
          <a:xfrm>
            <a:off x="5419876" y="1467619"/>
            <a:ext cx="3204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are the stakeholders?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AEAA11-2BAF-F3C8-7097-176C15D68357}"/>
              </a:ext>
            </a:extLst>
          </p:cNvPr>
          <p:cNvSpPr txBox="1"/>
          <p:nvPr/>
        </p:nvSpPr>
        <p:spPr>
          <a:xfrm>
            <a:off x="2978666" y="5390381"/>
            <a:ext cx="371800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cares about the outcome?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 will use it 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will they act? </a:t>
            </a:r>
          </a:p>
        </p:txBody>
      </p:sp>
    </p:spTree>
    <p:extLst>
      <p:ext uri="{BB962C8B-B14F-4D97-AF65-F5344CB8AC3E}">
        <p14:creationId xmlns:p14="http://schemas.microsoft.com/office/powerpoint/2010/main" val="34817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  <p:bldP spid="12" grpId="0" animBg="1"/>
      <p:bldP spid="3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20C0B-8F96-1334-E9D0-900B32279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94C9E8-0D8F-BA26-29EC-17E57C29C0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13</a:t>
            </a:fld>
            <a:endParaRPr lang="en-US"/>
          </a:p>
        </p:txBody>
      </p:sp>
      <p:pic>
        <p:nvPicPr>
          <p:cNvPr id="5122" name="Picture 2" descr="Data science vs data analytics: Unpacking the differences - IBM Blog">
            <a:extLst>
              <a:ext uri="{FF2B5EF4-FFF2-40B4-BE49-F238E27FC236}">
                <a16:creationId xmlns:a16="http://schemas.microsoft.com/office/drawing/2014/main" id="{E66D941D-5B5F-FE5F-0BF4-C4F7DE214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49" y="2759789"/>
            <a:ext cx="6638925" cy="348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08AB7A78-73FB-35EF-29CD-183E81918CD2}"/>
              </a:ext>
            </a:extLst>
          </p:cNvPr>
          <p:cNvSpPr/>
          <p:nvPr/>
        </p:nvSpPr>
        <p:spPr bwMode="auto">
          <a:xfrm>
            <a:off x="4826793" y="1363825"/>
            <a:ext cx="3452813" cy="919714"/>
          </a:xfrm>
          <a:prstGeom prst="wedgeRoundRectCallout">
            <a:avLst>
              <a:gd name="adj1" fmla="val -39040"/>
              <a:gd name="adj2" fmla="val 88391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collect so much great data on our business, can you do some machine learning on it? 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44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4933CEF-216E-3B4D-B481-01DAE2553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447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286" y="92571"/>
            <a:ext cx="7526022" cy="813972"/>
          </a:xfrm>
        </p:spPr>
        <p:txBody>
          <a:bodyPr>
            <a:normAutofit/>
          </a:bodyPr>
          <a:lstStyle/>
          <a:p>
            <a:r>
              <a:rPr lang="en-US" dirty="0"/>
              <a:t>CRISP: Data Understanding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966854" y="2385060"/>
            <a:ext cx="1371600" cy="635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54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D6B85C-7F62-0635-9AEE-4CD19287B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F65862-939B-D96C-2486-F2781D45D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spend a lot of time talking about data…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Know where your data comes from</a:t>
            </a:r>
          </a:p>
          <a:p>
            <a:pPr lvl="1"/>
            <a:r>
              <a:rPr lang="en-US" dirty="0"/>
              <a:t>Good to have a contact to be able to explain how the data was created</a:t>
            </a:r>
          </a:p>
          <a:p>
            <a:r>
              <a:rPr lang="en-US" dirty="0"/>
              <a:t>Know how to get the data</a:t>
            </a:r>
          </a:p>
          <a:p>
            <a:pPr lvl="1"/>
            <a:r>
              <a:rPr lang="en-US" dirty="0"/>
              <a:t>What systems, tools,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Understand the data </a:t>
            </a:r>
          </a:p>
          <a:p>
            <a:pPr lvl="1"/>
            <a:r>
              <a:rPr lang="en-US" dirty="0"/>
              <a:t>Spend time with EDA (exploratory data analysis)</a:t>
            </a:r>
          </a:p>
          <a:p>
            <a:r>
              <a:rPr lang="en-US" dirty="0"/>
              <a:t>Know the limits of your data</a:t>
            </a:r>
          </a:p>
          <a:p>
            <a:pPr lvl="1"/>
            <a:r>
              <a:rPr lang="en-US" dirty="0"/>
              <a:t>Need to spend time cleaning the data, caring for it, understanding it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391E8-C184-601D-1450-AC0E76D7E4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5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69" y="1295399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" y="142196"/>
            <a:ext cx="8229600" cy="729214"/>
          </a:xfrm>
        </p:spPr>
        <p:txBody>
          <a:bodyPr>
            <a:normAutofit/>
          </a:bodyPr>
          <a:lstStyle/>
          <a:p>
            <a:r>
              <a:rPr lang="en-US" dirty="0"/>
              <a:t>CRISP: Data Preparation for Modeling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40781-4D4B-2456-40E2-0A48B4BBA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075" y="2000249"/>
            <a:ext cx="2535555" cy="38358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Data Prep involves:</a:t>
            </a:r>
          </a:p>
          <a:p>
            <a:r>
              <a:rPr lang="en-US" sz="1600" dirty="0"/>
              <a:t>Exploratory Data Analysis</a:t>
            </a:r>
          </a:p>
          <a:p>
            <a:r>
              <a:rPr lang="en-US" sz="1600" dirty="0"/>
              <a:t>Missing data analysis</a:t>
            </a:r>
          </a:p>
          <a:p>
            <a:r>
              <a:rPr lang="en-US" sz="1600" dirty="0"/>
              <a:t>Outlier detection and assessment</a:t>
            </a:r>
          </a:p>
          <a:p>
            <a:r>
              <a:rPr lang="en-US" sz="1600" dirty="0"/>
              <a:t>Feature engineering</a:t>
            </a:r>
          </a:p>
          <a:p>
            <a:r>
              <a:rPr lang="en-US" sz="1600" dirty="0"/>
              <a:t>Data Munging (ugh.)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We will cover all of this!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4124325" y="3038475"/>
            <a:ext cx="1219200" cy="6191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23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r>
              <a:rPr lang="en-US" dirty="0"/>
              <a:t>This is a core concept in data science / machine learning that separates it from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957DD-F109-895B-827D-9C2B0804AC62}"/>
              </a:ext>
            </a:extLst>
          </p:cNvPr>
          <p:cNvSpPr txBox="1"/>
          <p:nvPr/>
        </p:nvSpPr>
        <p:spPr>
          <a:xfrm>
            <a:off x="1007649" y="2141113"/>
            <a:ext cx="6816866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do we need to split data into a training and test sets?</a:t>
            </a:r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D49730E-D0CF-0676-A02B-77B5D9190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82" y="3398234"/>
            <a:ext cx="7772400" cy="219192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81916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90205-5E17-67D3-88C8-5469B17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0C82D-A928-C4F1-460A-ABE9D7BBA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8" y="856520"/>
            <a:ext cx="8229600" cy="4814202"/>
          </a:xfrm>
        </p:spPr>
        <p:txBody>
          <a:bodyPr/>
          <a:lstStyle/>
          <a:p>
            <a:r>
              <a:rPr lang="en-US" sz="1800" dirty="0"/>
              <a:t>This is a core concept in data science / machine learning that separates it from statistics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54194-4426-A569-196E-DC719DC62E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A18C7-94DE-B8DA-6F72-61E151CA0B35}"/>
              </a:ext>
            </a:extLst>
          </p:cNvPr>
          <p:cNvSpPr txBox="1"/>
          <p:nvPr/>
        </p:nvSpPr>
        <p:spPr>
          <a:xfrm>
            <a:off x="333375" y="1477059"/>
            <a:ext cx="7484165" cy="413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Randomly partition labeled data into training and test set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Training set – data used to train/build the model.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Estimate parameters (e.g., for a linear regression), build decision tree, build artificial network, etc.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set – a set of examples not used to fit the model. This gives us a better assessment of the model’s performance – on “unseen” data. Also referred to as out-of-sample data</a:t>
            </a:r>
          </a:p>
          <a:p>
            <a:pPr marL="285750" indent="-285750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Generalization Error: Model’s error on the test data.</a:t>
            </a:r>
            <a:b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423641-CE8E-759A-84D1-8A3D65BDF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9795" y="4957870"/>
            <a:ext cx="2695470" cy="7670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400" b="1" dirty="0">
                <a:latin typeface="Tahoma" pitchFamily="34" charset="0"/>
              </a:rPr>
              <a:t>deployment examples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F2B65141-37C5-04C3-0B6B-6F7C7F237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375" y="4953000"/>
            <a:ext cx="3352800" cy="1524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Training Data</a:t>
            </a:r>
          </a:p>
          <a:p>
            <a:pPr algn="ctr">
              <a:buNone/>
            </a:pPr>
            <a:r>
              <a:rPr lang="en-US" sz="1600" dirty="0">
                <a:latin typeface="Tahoma" pitchFamily="34" charset="0"/>
              </a:rPr>
              <a:t>(80%?)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525F8949-746A-41AD-8472-5C8FC3AE4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6175" y="4953000"/>
            <a:ext cx="1752600" cy="15240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Test data</a:t>
            </a:r>
          </a:p>
          <a:p>
            <a:pPr algn="ctr">
              <a:buNone/>
            </a:pPr>
            <a:r>
              <a:rPr lang="en-US" sz="1400" dirty="0">
                <a:latin typeface="Tahoma" pitchFamily="34" charset="0"/>
              </a:rPr>
              <a:t>(20%?)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29E6AB68-248A-D836-6C00-C343CE0867C6}"/>
              </a:ext>
            </a:extLst>
          </p:cNvPr>
          <p:cNvSpPr/>
          <p:nvPr/>
        </p:nvSpPr>
        <p:spPr bwMode="auto">
          <a:xfrm rot="5400000">
            <a:off x="2745574" y="2179679"/>
            <a:ext cx="281002" cy="5105400"/>
          </a:xfrm>
          <a:prstGeom prst="leftBrace">
            <a:avLst>
              <a:gd name="adj1" fmla="val 8333"/>
              <a:gd name="adj2" fmla="val 4945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E60AB8-0ECD-A952-CDFB-8BE86F3AED33}"/>
              </a:ext>
            </a:extLst>
          </p:cNvPr>
          <p:cNvSpPr txBox="1"/>
          <p:nvPr/>
        </p:nvSpPr>
        <p:spPr>
          <a:xfrm>
            <a:off x="2406099" y="4274819"/>
            <a:ext cx="1051891" cy="276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Original data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408FA1-C570-B8FE-E643-79F7F5549EE1}"/>
              </a:ext>
            </a:extLst>
          </p:cNvPr>
          <p:cNvCxnSpPr/>
          <p:nvPr/>
        </p:nvCxnSpPr>
        <p:spPr bwMode="auto">
          <a:xfrm>
            <a:off x="5588846" y="5445252"/>
            <a:ext cx="285180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3A3366A2-E65D-2C01-6511-2161EECD3F0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5588846" y="5662603"/>
            <a:ext cx="3172188" cy="582622"/>
          </a:xfrm>
          <a:prstGeom prst="curvedConnector3">
            <a:avLst>
              <a:gd name="adj1" fmla="val -5458"/>
            </a:avLst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FEF8D50-0003-5985-0598-C9D5DE9508F3}"/>
              </a:ext>
            </a:extLst>
          </p:cNvPr>
          <p:cNvSpPr txBox="1"/>
          <p:nvPr/>
        </p:nvSpPr>
        <p:spPr>
          <a:xfrm>
            <a:off x="6738730" y="3871445"/>
            <a:ext cx="2405270" cy="95410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Comes later…gives a ‘real-world’ sense of how good the model is and if we need to adjust </a:t>
            </a:r>
          </a:p>
        </p:txBody>
      </p:sp>
      <p:pic>
        <p:nvPicPr>
          <p:cNvPr id="5" name="Picture 4" descr="A yellow light bulb with black lines&#10;&#10;Description automatically generated">
            <a:extLst>
              <a:ext uri="{FF2B5EF4-FFF2-40B4-BE49-F238E27FC236}">
                <a16:creationId xmlns:a16="http://schemas.microsoft.com/office/drawing/2014/main" id="{5549F2A7-B409-6509-3A9B-AF3C67B8C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237" y="0"/>
            <a:ext cx="1099825" cy="113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5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784056-8710-A848-8890-1ABA1F5DB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" y="106680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Modelling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01D6F1-323F-4FE7-47FF-D677DBF7E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300" y="1250358"/>
            <a:ext cx="2667000" cy="38358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Modelling</a:t>
            </a:r>
          </a:p>
          <a:p>
            <a:endParaRPr lang="en-US" sz="1600" dirty="0"/>
          </a:p>
          <a:p>
            <a:r>
              <a:rPr lang="en-US" sz="1600" dirty="0"/>
              <a:t>This is the fun stuff! </a:t>
            </a:r>
          </a:p>
          <a:p>
            <a:endParaRPr lang="en-US" sz="1600" dirty="0"/>
          </a:p>
          <a:p>
            <a:r>
              <a:rPr lang="en-US" sz="1600" dirty="0"/>
              <a:t>But it is only meaningful with all of the rest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We will talk a lot about this part!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857625" y="3751755"/>
            <a:ext cx="1295400" cy="6000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DEEFF-2763-5514-2B07-AE6A636A3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5802" y="4477263"/>
            <a:ext cx="2281498" cy="226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8CB2-5161-A2D9-BFD2-D12AC354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525"/>
            <a:ext cx="6626772" cy="729214"/>
          </a:xfrm>
        </p:spPr>
        <p:txBody>
          <a:bodyPr/>
          <a:lstStyle/>
          <a:p>
            <a:r>
              <a:rPr lang="en-US" dirty="0"/>
              <a:t>What is Data Science?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C622-3FD2-56DE-9038-629E8898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5348382" cy="4814202"/>
          </a:xfrm>
        </p:spPr>
        <p:txBody>
          <a:bodyPr/>
          <a:lstStyle/>
          <a:p>
            <a:r>
              <a:rPr lang="en-US" dirty="0"/>
              <a:t>The science of extracting knowledge and insights from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1DB78-EDD3-FED8-B85C-E4964652A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899FA-C6DB-008D-6772-9035AB52EC4A}"/>
              </a:ext>
            </a:extLst>
          </p:cNvPr>
          <p:cNvSpPr txBox="1"/>
          <p:nvPr/>
        </p:nvSpPr>
        <p:spPr>
          <a:xfrm>
            <a:off x="3005959" y="6138041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Say it in 10 words or less! - The Kid Counselor®">
            <a:extLst>
              <a:ext uri="{FF2B5EF4-FFF2-40B4-BE49-F238E27FC236}">
                <a16:creationId xmlns:a16="http://schemas.microsoft.com/office/drawing/2014/main" id="{77E7556D-E3A5-BDEA-8D5C-7AB945CEE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26" y="427012"/>
            <a:ext cx="3259374" cy="183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D9A282-84E8-B204-D89A-95CAB9258AAB}"/>
              </a:ext>
            </a:extLst>
          </p:cNvPr>
          <p:cNvSpPr txBox="1"/>
          <p:nvPr/>
        </p:nvSpPr>
        <p:spPr>
          <a:xfrm>
            <a:off x="688139" y="2708031"/>
            <a:ext cx="7434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“Data science is just statistics with better marketing”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unknown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837B832-F37D-1550-9A23-9A811D4302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225195"/>
              </p:ext>
            </p:extLst>
          </p:nvPr>
        </p:nvGraphicFramePr>
        <p:xfrm>
          <a:off x="1369450" y="3293992"/>
          <a:ext cx="6753225" cy="2727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684">
                  <a:extLst>
                    <a:ext uri="{9D8B030D-6E8A-4147-A177-3AD203B41FA5}">
                      <a16:colId xmlns:a16="http://schemas.microsoft.com/office/drawing/2014/main" val="2224159633"/>
                    </a:ext>
                  </a:extLst>
                </a:gridCol>
                <a:gridCol w="3260541">
                  <a:extLst>
                    <a:ext uri="{9D8B030D-6E8A-4147-A177-3AD203B41FA5}">
                      <a16:colId xmlns:a16="http://schemas.microsoft.com/office/drawing/2014/main" val="13913613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Science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498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Distribution focused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focused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533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Focused on models for understanding variable relationships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Focused on algorithms for prediction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368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Relatively small, clean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Real-world, large, messy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386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Used for scientific understanding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in business production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868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Starts with hypotheses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be exploratory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300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Obsessed with significance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¯\_(</a:t>
                      </a:r>
                      <a:r>
                        <a:rPr lang="ja-JP" altLang="en-US" sz="135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ツ</a:t>
                      </a:r>
                      <a:r>
                        <a:rPr lang="en-US" altLang="ja-JP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)_/¯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234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0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D068E-30C2-B5C3-6D02-E8701EE54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2F59B25-544B-D112-9BCE-1A34D6D39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1" y="1066800"/>
            <a:ext cx="6123709" cy="53650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F3DCDE-12A3-0D99-D37C-398942C74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Modelling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22FC99-5472-6F46-04B1-3B2D68B4F760}"/>
              </a:ext>
            </a:extLst>
          </p:cNvPr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87CD49-4442-E091-F165-C69246B7940D}"/>
              </a:ext>
            </a:extLst>
          </p:cNvPr>
          <p:cNvSpPr/>
          <p:nvPr/>
        </p:nvSpPr>
        <p:spPr>
          <a:xfrm>
            <a:off x="3857625" y="3751755"/>
            <a:ext cx="1295400" cy="6000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091301-5AE0-AB31-68B1-6EF95DDC5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7900" y="2650391"/>
            <a:ext cx="3086100" cy="1007209"/>
          </a:xfrm>
          <a:solidFill>
            <a:schemeClr val="accent5"/>
          </a:solidFill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What data science models (algorithms) do you know?</a:t>
            </a:r>
          </a:p>
        </p:txBody>
      </p:sp>
    </p:spTree>
    <p:extLst>
      <p:ext uri="{BB962C8B-B14F-4D97-AF65-F5344CB8AC3E}">
        <p14:creationId xmlns:p14="http://schemas.microsoft.com/office/powerpoint/2010/main" val="2055256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E6BDE-61B5-202E-8B22-1CC8A7F8E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v.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5EBDF-1DB3-B62D-4427-100895FDCB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21</a:t>
            </a:fld>
            <a:endParaRPr lang="en-US"/>
          </a:p>
        </p:txBody>
      </p:sp>
      <p:pic>
        <p:nvPicPr>
          <p:cNvPr id="3074" name="Picture 2" descr="Generated by DALL·E">
            <a:extLst>
              <a:ext uri="{FF2B5EF4-FFF2-40B4-BE49-F238E27FC236}">
                <a16:creationId xmlns:a16="http://schemas.microsoft.com/office/drawing/2014/main" id="{D311887C-67B0-9CD4-6600-E5A5C0656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2819400"/>
            <a:ext cx="4829175" cy="275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1C947B21-33F0-4C0F-7609-281A25841E40}"/>
              </a:ext>
            </a:extLst>
          </p:cNvPr>
          <p:cNvSpPr/>
          <p:nvPr/>
        </p:nvSpPr>
        <p:spPr bwMode="auto">
          <a:xfrm>
            <a:off x="457200" y="1076876"/>
            <a:ext cx="3762375" cy="1533525"/>
          </a:xfrm>
          <a:prstGeom prst="wedgeRoundRectCallout">
            <a:avLst>
              <a:gd name="adj1" fmla="val 22690"/>
              <a:gd name="adj2" fmla="val 63961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Statistician: the only valid way to test a theory is to come up with a carefully constructed hypothesis and then collect data in a randomized controlled manner so we can correct for all possible confounding variables and assure ourselves of no bias!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D416C73-1A66-4875-EF75-2346DED9DA50}"/>
              </a:ext>
            </a:extLst>
          </p:cNvPr>
          <p:cNvSpPr/>
          <p:nvPr/>
        </p:nvSpPr>
        <p:spPr bwMode="auto">
          <a:xfrm>
            <a:off x="4572000" y="1879049"/>
            <a:ext cx="3762375" cy="729214"/>
          </a:xfrm>
          <a:prstGeom prst="wedgeRoundRectCallout">
            <a:avLst>
              <a:gd name="adj1" fmla="val -36298"/>
              <a:gd name="adj2" fmla="val 62445"/>
              <a:gd name="adj3" fmla="val 16667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Scientist: Whatevs!  We’ve got lots of data – best prediction wins!!!!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76C613-13F8-1089-31C0-12F2B55124EC}"/>
              </a:ext>
            </a:extLst>
          </p:cNvPr>
          <p:cNvSpPr txBox="1"/>
          <p:nvPr/>
        </p:nvSpPr>
        <p:spPr>
          <a:xfrm>
            <a:off x="2179413" y="5618292"/>
            <a:ext cx="50232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[statistician and data scientist having a polite debate]</a:t>
            </a:r>
          </a:p>
        </p:txBody>
      </p:sp>
    </p:spTree>
    <p:extLst>
      <p:ext uri="{BB962C8B-B14F-4D97-AF65-F5344CB8AC3E}">
        <p14:creationId xmlns:p14="http://schemas.microsoft.com/office/powerpoint/2010/main" val="24453988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C331A2-392F-A242-80F2-A0619CB5E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952" y="116205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Evaluation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3661106" y="4956353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688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0580D-DBE1-A34D-5142-204758E88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635"/>
            <a:ext cx="8229600" cy="729214"/>
          </a:xfrm>
        </p:spPr>
        <p:txBody>
          <a:bodyPr/>
          <a:lstStyle/>
          <a:p>
            <a:r>
              <a:rPr lang="en-US" dirty="0"/>
              <a:t>Data Process -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9B52E-5BFD-16B9-1847-D9AE39466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35" y="1236941"/>
            <a:ext cx="8229600" cy="2850397"/>
          </a:xfrm>
        </p:spPr>
        <p:txBody>
          <a:bodyPr/>
          <a:lstStyle/>
          <a:p>
            <a:r>
              <a:rPr lang="en-US" dirty="0"/>
              <a:t>There are many different ways to evaluate data science model output</a:t>
            </a:r>
          </a:p>
          <a:p>
            <a:pPr lvl="1"/>
            <a:r>
              <a:rPr lang="en-US" dirty="0"/>
              <a:t>What measures of evaluation do you know? </a:t>
            </a:r>
          </a:p>
          <a:p>
            <a:pPr lvl="1"/>
            <a:r>
              <a:rPr lang="en-US" dirty="0"/>
              <a:t>Should always try to interpret the performance  in the context of the business problem </a:t>
            </a:r>
          </a:p>
          <a:p>
            <a:pPr lvl="1"/>
            <a:endParaRPr lang="en-US" dirty="0"/>
          </a:p>
          <a:p>
            <a:endParaRPr lang="en-US" i="1" dirty="0"/>
          </a:p>
          <a:p>
            <a:r>
              <a:rPr lang="en-US" i="1" dirty="0"/>
              <a:t>Is the success of the model aligned with the business need?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57E622-A854-B354-C5FC-F4E09A887F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C8C2B8-758C-4444-29C9-D8E56A653967}"/>
              </a:ext>
            </a:extLst>
          </p:cNvPr>
          <p:cNvSpPr txBox="1"/>
          <p:nvPr/>
        </p:nvSpPr>
        <p:spPr>
          <a:xfrm>
            <a:off x="1647062" y="4658450"/>
            <a:ext cx="5467350" cy="101566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you think of an example where a model performs well at its prediction task, but ends up being negative for the firm? </a:t>
            </a:r>
          </a:p>
        </p:txBody>
      </p:sp>
    </p:spTree>
    <p:extLst>
      <p:ext uri="{BB962C8B-B14F-4D97-AF65-F5344CB8AC3E}">
        <p14:creationId xmlns:p14="http://schemas.microsoft.com/office/powerpoint/2010/main" val="288393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5C12-26C1-7B45-88C1-E51799718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in Machine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04FFF-1BA4-DCAA-436C-716894B8EF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A graph of company employees in technical roles&#10;&#10;Description automatically generated">
            <a:extLst>
              <a:ext uri="{FF2B5EF4-FFF2-40B4-BE49-F238E27FC236}">
                <a16:creationId xmlns:a16="http://schemas.microsoft.com/office/drawing/2014/main" id="{91B12E27-2C04-985A-12BF-9C232A12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641" y="1926460"/>
            <a:ext cx="3018839" cy="266431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C70F886-1B50-6B38-9B58-1C1C7FA0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15" y="1313893"/>
            <a:ext cx="5095225" cy="1812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A70699-AFB8-DEE0-576E-4C9AC91B533A}"/>
              </a:ext>
            </a:extLst>
          </p:cNvPr>
          <p:cNvSpPr txBox="1"/>
          <p:nvPr/>
        </p:nvSpPr>
        <p:spPr>
          <a:xfrm>
            <a:off x="1416083" y="3575110"/>
            <a:ext cx="3232181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200" b="0" i="0" dirty="0">
                <a:solidFill>
                  <a:srgbClr val="404040"/>
                </a:solidFill>
                <a:effectLst/>
                <a:latin typeface="knowledge-regular"/>
              </a:rPr>
              <a:t>“…Amazon's computer models were trained to vet applicants by observing patterns in resumes submitted to the company over a 10-year period. Most came from men, a reflection of male dominance across the tech industry. ”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990DA-3477-1975-F710-1D21AC64D41E}"/>
              </a:ext>
            </a:extLst>
          </p:cNvPr>
          <p:cNvSpPr txBox="1"/>
          <p:nvPr/>
        </p:nvSpPr>
        <p:spPr>
          <a:xfrm>
            <a:off x="3143250" y="5566410"/>
            <a:ext cx="3036409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examples of bias??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97AFB6-016B-5F81-C3B0-EB0095F8E2DC}"/>
              </a:ext>
            </a:extLst>
          </p:cNvPr>
          <p:cNvSpPr txBox="1"/>
          <p:nvPr/>
        </p:nvSpPr>
        <p:spPr>
          <a:xfrm>
            <a:off x="6083361" y="6611779"/>
            <a:ext cx="30732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sz="1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www.reuters.com</a:t>
            </a:r>
            <a:r>
              <a:rPr lang="en-US" sz="1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/article/idUSKCN1MK0AG/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5ECC3-765B-588E-36B6-C576DE3D2716}"/>
              </a:ext>
            </a:extLst>
          </p:cNvPr>
          <p:cNvSpPr txBox="1"/>
          <p:nvPr/>
        </p:nvSpPr>
        <p:spPr>
          <a:xfrm>
            <a:off x="3213134" y="913783"/>
            <a:ext cx="2717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Amazon HR hiring tool</a:t>
            </a:r>
          </a:p>
        </p:txBody>
      </p:sp>
    </p:spTree>
    <p:extLst>
      <p:ext uri="{BB962C8B-B14F-4D97-AF65-F5344CB8AC3E}">
        <p14:creationId xmlns:p14="http://schemas.microsoft.com/office/powerpoint/2010/main" val="370168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873155-3627-8444-9D71-A9929D0A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54" y="1036320"/>
            <a:ext cx="6123709" cy="53650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CRISP: Deployment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534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3AD5C4-3F26-AE4D-8C26-917F9F6D125F}"/>
              </a:ext>
            </a:extLst>
          </p:cNvPr>
          <p:cNvSpPr/>
          <p:nvPr/>
        </p:nvSpPr>
        <p:spPr>
          <a:xfrm>
            <a:off x="1303914" y="3278601"/>
            <a:ext cx="1295400" cy="62659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A4B712-CDE7-0C1D-4AFE-D72214ADCF13}"/>
              </a:ext>
            </a:extLst>
          </p:cNvPr>
          <p:cNvSpPr txBox="1"/>
          <p:nvPr/>
        </p:nvSpPr>
        <p:spPr>
          <a:xfrm>
            <a:off x="6398923" y="2140209"/>
            <a:ext cx="265363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are you going to act on the outcome of your model?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decisions will be made?</a:t>
            </a:r>
          </a:p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will the success be measured? </a:t>
            </a:r>
          </a:p>
        </p:txBody>
      </p:sp>
    </p:spTree>
    <p:extLst>
      <p:ext uri="{BB962C8B-B14F-4D97-AF65-F5344CB8AC3E}">
        <p14:creationId xmlns:p14="http://schemas.microsoft.com/office/powerpoint/2010/main" val="67471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5" y="-303291"/>
            <a:ext cx="8645758" cy="1155888"/>
          </a:xfrm>
        </p:spPr>
        <p:txBody>
          <a:bodyPr>
            <a:normAutofit/>
          </a:bodyPr>
          <a:lstStyle/>
          <a:p>
            <a:r>
              <a:rPr lang="en-US" dirty="0"/>
              <a:t>Deployment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94000" y="-931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335" y="704263"/>
            <a:ext cx="83481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Models make predictions – but the business team takes action…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71334" y="1270334"/>
            <a:ext cx="5403330" cy="4197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800" dirty="0"/>
              <a:t>Models don’t have business value until they get into production</a:t>
            </a:r>
          </a:p>
          <a:p>
            <a:pPr lvl="1"/>
            <a:r>
              <a:rPr lang="en-US" sz="1600" dirty="0"/>
              <a:t>Deploy models or scores? 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Don’t “boil the ocean”</a:t>
            </a:r>
          </a:p>
          <a:p>
            <a:pPr lvl="1"/>
            <a:r>
              <a:rPr lang="en-US" sz="1600" dirty="0"/>
              <a:t>Pilots</a:t>
            </a:r>
          </a:p>
          <a:p>
            <a:pPr lvl="1"/>
            <a:r>
              <a:rPr lang="en-US" sz="1600" dirty="0"/>
              <a:t>A/B testing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571334" y="3596182"/>
            <a:ext cx="5403331" cy="1628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lvl="1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dirty="0"/>
              <a:t>Build monitors into deployment</a:t>
            </a:r>
          </a:p>
          <a:p>
            <a:pPr lvl="1"/>
            <a:r>
              <a:rPr lang="en-US" dirty="0"/>
              <a:t> deploy slowly with feedback loops</a:t>
            </a:r>
          </a:p>
          <a:p>
            <a:endParaRPr lang="en-US" dirty="0"/>
          </a:p>
          <a:p>
            <a:r>
              <a:rPr lang="en-US" dirty="0"/>
              <a:t>Communication between teams is key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F839E7-BA76-C254-7EA9-CFEBE99318D3}"/>
              </a:ext>
            </a:extLst>
          </p:cNvPr>
          <p:cNvSpPr txBox="1"/>
          <p:nvPr/>
        </p:nvSpPr>
        <p:spPr>
          <a:xfrm>
            <a:off x="762025" y="5543566"/>
            <a:ext cx="7990797" cy="707886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 teams and deployment teams (engineers, DevOps, QA, ..) should be integrated from the start</a:t>
            </a:r>
          </a:p>
        </p:txBody>
      </p:sp>
      <p:pic>
        <p:nvPicPr>
          <p:cNvPr id="1026" name="Picture 2" descr="Generated by DALL·E">
            <a:extLst>
              <a:ext uri="{FF2B5EF4-FFF2-40B4-BE49-F238E27FC236}">
                <a16:creationId xmlns:a16="http://schemas.microsoft.com/office/drawing/2014/main" id="{DE0A169F-27BB-6892-7707-F8969DFC7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35" y="1463040"/>
            <a:ext cx="31432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B6D3D2-5682-A1E8-331F-8A690417E81E}"/>
              </a:ext>
            </a:extLst>
          </p:cNvPr>
          <p:cNvSpPr txBox="1"/>
          <p:nvPr/>
        </p:nvSpPr>
        <p:spPr>
          <a:xfrm>
            <a:off x="0" y="4688789"/>
            <a:ext cx="3473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[machine learning engineers deploying a model]</a:t>
            </a:r>
          </a:p>
        </p:txBody>
      </p:sp>
    </p:spTree>
    <p:extLst>
      <p:ext uri="{BB962C8B-B14F-4D97-AF65-F5344CB8AC3E}">
        <p14:creationId xmlns:p14="http://schemas.microsoft.com/office/powerpoint/2010/main" val="306292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28" grpId="0"/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B5E47-2793-FA16-6B1D-96865B72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FDB9A-EEAF-DFB4-BA20-60F9547C8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481" y="1536249"/>
            <a:ext cx="7539038" cy="65450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one most important aspect of every data science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1FEDF7-5CFA-92B7-68ED-BECA682A84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094270-D258-7458-D75C-5799D72E243D}"/>
              </a:ext>
            </a:extLst>
          </p:cNvPr>
          <p:cNvSpPr txBox="1"/>
          <p:nvPr/>
        </p:nvSpPr>
        <p:spPr>
          <a:xfrm>
            <a:off x="1804768" y="3232316"/>
            <a:ext cx="5534464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3600" i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action will you take?</a:t>
            </a:r>
          </a:p>
        </p:txBody>
      </p:sp>
    </p:spTree>
    <p:extLst>
      <p:ext uri="{BB962C8B-B14F-4D97-AF65-F5344CB8AC3E}">
        <p14:creationId xmlns:p14="http://schemas.microsoft.com/office/powerpoint/2010/main" val="94918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8" y="-276762"/>
            <a:ext cx="7975601" cy="1572161"/>
          </a:xfrm>
        </p:spPr>
        <p:txBody>
          <a:bodyPr>
            <a:normAutofit/>
          </a:bodyPr>
          <a:lstStyle/>
          <a:p>
            <a:r>
              <a:rPr lang="en-US" dirty="0"/>
              <a:t>Iterate 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F09370-2AB5-BC40-BAE2-1F9EF774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10" y="923043"/>
            <a:ext cx="6123709" cy="536502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80E63E-CBEA-DFE9-B69D-24E495282D9A}"/>
              </a:ext>
            </a:extLst>
          </p:cNvPr>
          <p:cNvSpPr/>
          <p:nvPr/>
        </p:nvSpPr>
        <p:spPr bwMode="auto">
          <a:xfrm rot="20077575">
            <a:off x="914748" y="1805041"/>
            <a:ext cx="2257425" cy="1019175"/>
          </a:xfrm>
          <a:prstGeom prst="roundRect">
            <a:avLst/>
          </a:prstGeom>
          <a:solidFill>
            <a:schemeClr val="accent1">
              <a:alpha val="78121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Problem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2E1EE21-620B-45B9-0689-7A3A1EC2B0F8}"/>
              </a:ext>
            </a:extLst>
          </p:cNvPr>
          <p:cNvSpPr/>
          <p:nvPr/>
        </p:nvSpPr>
        <p:spPr bwMode="auto">
          <a:xfrm rot="2051206">
            <a:off x="3434069" y="2040214"/>
            <a:ext cx="2257425" cy="1019175"/>
          </a:xfrm>
          <a:prstGeom prst="roundRect">
            <a:avLst/>
          </a:prstGeom>
          <a:solidFill>
            <a:schemeClr val="accent1">
              <a:alpha val="81684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55DD04F-E442-483A-F10D-F5AA57B5EBC1}"/>
              </a:ext>
            </a:extLst>
          </p:cNvPr>
          <p:cNvSpPr/>
          <p:nvPr/>
        </p:nvSpPr>
        <p:spPr bwMode="auto">
          <a:xfrm rot="19552248">
            <a:off x="3116290" y="4075479"/>
            <a:ext cx="2257425" cy="1019175"/>
          </a:xfrm>
          <a:prstGeom prst="roundRect">
            <a:avLst/>
          </a:prstGeom>
          <a:solidFill>
            <a:schemeClr val="accent1">
              <a:alpha val="8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Analysis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27D057-1D4C-4C8D-41A8-0F5B6050F253}"/>
              </a:ext>
            </a:extLst>
          </p:cNvPr>
          <p:cNvSpPr/>
          <p:nvPr/>
        </p:nvSpPr>
        <p:spPr bwMode="auto">
          <a:xfrm rot="2487894">
            <a:off x="720653" y="3843499"/>
            <a:ext cx="2122291" cy="940673"/>
          </a:xfrm>
          <a:prstGeom prst="roundRect">
            <a:avLst/>
          </a:prstGeom>
          <a:solidFill>
            <a:schemeClr val="accent1">
              <a:alpha val="82278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F22619A-D3FC-BFC7-679A-9BBFF2DE32CF}"/>
              </a:ext>
            </a:extLst>
          </p:cNvPr>
          <p:cNvGrpSpPr/>
          <p:nvPr/>
        </p:nvGrpSpPr>
        <p:grpSpPr>
          <a:xfrm>
            <a:off x="573821" y="855750"/>
            <a:ext cx="5415674" cy="5348432"/>
            <a:chOff x="697197" y="849658"/>
            <a:chExt cx="5415674" cy="5348432"/>
          </a:xfrm>
        </p:grpSpPr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96556C9C-3D27-5AB4-2F9B-210F1CF5C3B0}"/>
                </a:ext>
              </a:extLst>
            </p:cNvPr>
            <p:cNvSpPr/>
            <p:nvPr/>
          </p:nvSpPr>
          <p:spPr bwMode="auto">
            <a:xfrm flipH="1" flipV="1">
              <a:off x="764439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C4AF8C01-DB59-9611-8F6B-F2725A0A4449}"/>
                </a:ext>
              </a:extLst>
            </p:cNvPr>
            <p:cNvSpPr/>
            <p:nvPr/>
          </p:nvSpPr>
          <p:spPr bwMode="auto">
            <a:xfrm>
              <a:off x="697197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9CB2DEE9-9CA2-0C44-C0F7-1917FA468ABC}"/>
                </a:ext>
              </a:extLst>
            </p:cNvPr>
            <p:cNvSpPr/>
            <p:nvPr/>
          </p:nvSpPr>
          <p:spPr bwMode="auto">
            <a:xfrm flipV="1">
              <a:off x="719216" y="856342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78A8CF3D-3A70-3A5F-CEC5-3D911BC87275}"/>
                </a:ext>
              </a:extLst>
            </p:cNvPr>
            <p:cNvSpPr/>
            <p:nvPr/>
          </p:nvSpPr>
          <p:spPr bwMode="auto">
            <a:xfrm rot="16200000">
              <a:off x="720210" y="947874"/>
              <a:ext cx="5348432" cy="5152000"/>
            </a:xfrm>
            <a:prstGeom prst="arc">
              <a:avLst>
                <a:gd name="adj1" fmla="val 16200000"/>
                <a:gd name="adj2" fmla="val 21557558"/>
              </a:avLst>
            </a:prstGeom>
            <a:ln w="571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8260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E2DF-BB3D-263C-959B-E656C3885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Framework –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3CD1C-B629-045D-FF46-AAE649EC3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1899"/>
            <a:ext cx="7334250" cy="968826"/>
          </a:xfrm>
        </p:spPr>
        <p:txBody>
          <a:bodyPr/>
          <a:lstStyle/>
          <a:p>
            <a:r>
              <a:rPr lang="en-US" dirty="0"/>
              <a:t>Back to Nadia…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39716-490C-57CC-C79A-480DB6B21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43EE5-C987-588E-EBD7-114DDB329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870" y="1255284"/>
            <a:ext cx="5228609" cy="458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5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18E93-BCBA-42D6-519F-D6A331F2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21" y="1266479"/>
            <a:ext cx="3727342" cy="729214"/>
          </a:xfrm>
        </p:spPr>
        <p:txBody>
          <a:bodyPr/>
          <a:lstStyle/>
          <a:p>
            <a:r>
              <a:rPr lang="en-US" dirty="0"/>
              <a:t>Why Data Science?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B2567C-BED5-0DAE-70D0-82E335719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50098-3DEA-D818-0C5B-722DC90FEA0B}"/>
              </a:ext>
            </a:extLst>
          </p:cNvPr>
          <p:cNvSpPr txBox="1"/>
          <p:nvPr/>
        </p:nvSpPr>
        <p:spPr>
          <a:xfrm>
            <a:off x="806425" y="6045170"/>
            <a:ext cx="2232534" cy="400110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Glassdoor</a:t>
            </a:r>
          </a:p>
        </p:txBody>
      </p:sp>
      <p:pic>
        <p:nvPicPr>
          <p:cNvPr id="7" name="Picture 6" descr="A table of jobs&#10;&#10;Description automatically generated">
            <a:extLst>
              <a:ext uri="{FF2B5EF4-FFF2-40B4-BE49-F238E27FC236}">
                <a16:creationId xmlns:a16="http://schemas.microsoft.com/office/drawing/2014/main" id="{5962D923-3DEF-1AC5-F3D2-C6F4EE2B6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45" y="-1"/>
            <a:ext cx="5191155" cy="678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4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BB95-8E7E-7324-5D06-78935760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4154"/>
            <a:ext cx="9144000" cy="1336671"/>
          </a:xfrm>
          <a:solidFill>
            <a:schemeClr val="accent2"/>
          </a:solidFill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</a:rPr>
              <a:t>Data Science – 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26FCC-8150-A15F-97CA-8416D92C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52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A05755-D954-9A4F-BEC2-6A47BB3E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Data Science tasks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E0A2-0DC6-4E9E-EFB2-EADDCABC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213" y="2241669"/>
            <a:ext cx="2106416" cy="1459512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1800" dirty="0"/>
              <a:t>I would like to make predictions about cases that I have not seen yet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655C-162B-44D4-72A1-C5227A7BB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ABBEE3BA-F264-1746-880E-39AD601DF2B1}" type="slidenum">
              <a:rPr lang="en-US" smtClean="0"/>
              <a:pPr>
                <a:spcAft>
                  <a:spcPts val="600"/>
                </a:spcAft>
              </a:pPr>
              <a:t>31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11A517-095A-1829-DB6C-40146A5130FC}"/>
              </a:ext>
            </a:extLst>
          </p:cNvPr>
          <p:cNvSpPr/>
          <p:nvPr/>
        </p:nvSpPr>
        <p:spPr bwMode="auto">
          <a:xfrm>
            <a:off x="1318734" y="1448904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C4934C-EF7B-5F83-FDB4-886CFBC71F7A}"/>
              </a:ext>
            </a:extLst>
          </p:cNvPr>
          <p:cNvSpPr/>
          <p:nvPr/>
        </p:nvSpPr>
        <p:spPr bwMode="auto">
          <a:xfrm>
            <a:off x="5148128" y="1448903"/>
            <a:ext cx="2885322" cy="62643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Descriptive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B0022A6-85C3-50CD-FD75-8E823E87BE30}"/>
              </a:ext>
            </a:extLst>
          </p:cNvPr>
          <p:cNvSpPr txBox="1">
            <a:spLocks/>
          </p:cNvSpPr>
          <p:nvPr/>
        </p:nvSpPr>
        <p:spPr bwMode="auto">
          <a:xfrm>
            <a:off x="4843462" y="3902659"/>
            <a:ext cx="3419475" cy="149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buClrTx/>
            </a:pPr>
            <a:endParaRPr lang="en-US" kern="0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1B74E37-29BE-B8C3-C707-E18BC489A35F}"/>
              </a:ext>
            </a:extLst>
          </p:cNvPr>
          <p:cNvSpPr txBox="1">
            <a:spLocks/>
          </p:cNvSpPr>
          <p:nvPr/>
        </p:nvSpPr>
        <p:spPr bwMode="auto">
          <a:xfrm>
            <a:off x="5148128" y="2198234"/>
            <a:ext cx="2885322" cy="150294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sz="1800" kern="0" dirty="0"/>
              <a:t>I would like to understand the data to tell stories and help me comprehend more about a topic or situation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5E3700-237E-9015-63ED-1CB606D79F21}"/>
              </a:ext>
            </a:extLst>
          </p:cNvPr>
          <p:cNvSpPr txBox="1"/>
          <p:nvPr/>
        </p:nvSpPr>
        <p:spPr>
          <a:xfrm>
            <a:off x="1304672" y="4199797"/>
            <a:ext cx="3029740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data science algorithms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 Trees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 (Support Vector Machines)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 Nets / Deep Learning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Reinforcement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92A75D-99D2-53F3-12EA-C2F7A12C5E36}"/>
              </a:ext>
            </a:extLst>
          </p:cNvPr>
          <p:cNvSpPr txBox="1"/>
          <p:nvPr/>
        </p:nvSpPr>
        <p:spPr>
          <a:xfrm>
            <a:off x="5285124" y="4213533"/>
            <a:ext cx="2133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Visualization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Segmentation</a:t>
            </a:r>
          </a:p>
          <a:p>
            <a:pPr marL="342900" indent="-342900"/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Association Rules</a:t>
            </a:r>
          </a:p>
        </p:txBody>
      </p:sp>
    </p:spTree>
    <p:extLst>
      <p:ext uri="{BB962C8B-B14F-4D97-AF65-F5344CB8AC3E}">
        <p14:creationId xmlns:p14="http://schemas.microsoft.com/office/powerpoint/2010/main" val="175288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  <p:bldP spid="7" grpId="0" animBg="1"/>
      <p:bldP spid="8" grpId="0" animBg="1"/>
      <p:bldP spid="10" grpId="0" animBg="1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A05755-D954-9A4F-BEC2-6A47BB3E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Data Science tasks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E0A2-0DC6-4E9E-EFB2-EADDCABC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137619"/>
            <a:ext cx="3028950" cy="1377298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2000" dirty="0">
                <a:latin typeface="Arial" charset="0"/>
              </a:rPr>
              <a:t>There is a specific, quantifiable </a:t>
            </a:r>
            <a:r>
              <a:rPr lang="en-US" sz="2000" u="sng" dirty="0">
                <a:latin typeface="Arial" charset="0"/>
              </a:rPr>
              <a:t>target</a:t>
            </a:r>
            <a:r>
              <a:rPr lang="en-US" sz="2000" dirty="0">
                <a:latin typeface="Arial" charset="0"/>
              </a:rPr>
              <a:t> that we are interested in or trying to predict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655C-162B-44D4-72A1-C5227A7BB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ABBEE3BA-F264-1746-880E-39AD601DF2B1}" type="slidenum">
              <a:rPr lang="en-US" smtClean="0"/>
              <a:pPr>
                <a:spcAft>
                  <a:spcPts val="600"/>
                </a:spcAft>
              </a:pPr>
              <a:t>32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11A517-095A-1829-DB6C-40146A5130FC}"/>
              </a:ext>
            </a:extLst>
          </p:cNvPr>
          <p:cNvSpPr/>
          <p:nvPr/>
        </p:nvSpPr>
        <p:spPr bwMode="auto">
          <a:xfrm>
            <a:off x="1262062" y="130233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C4934C-EF7B-5F83-FDB4-886CFBC71F7A}"/>
              </a:ext>
            </a:extLst>
          </p:cNvPr>
          <p:cNvSpPr/>
          <p:nvPr/>
        </p:nvSpPr>
        <p:spPr bwMode="auto">
          <a:xfrm>
            <a:off x="4833937" y="1309270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DCEDAD74-E2B1-29A1-645F-0CB61283DE90}"/>
              </a:ext>
            </a:extLst>
          </p:cNvPr>
          <p:cNvSpPr txBox="1">
            <a:spLocks/>
          </p:cNvSpPr>
          <p:nvPr/>
        </p:nvSpPr>
        <p:spPr bwMode="auto">
          <a:xfrm>
            <a:off x="952500" y="4405865"/>
            <a:ext cx="3333751" cy="167108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kern="0" dirty="0"/>
              <a:t>Lets predict whether a customer will buy our product based on her browsing habits of our website!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3A65FD1-D0CF-95EE-1F60-97A98DB9DB75}"/>
              </a:ext>
            </a:extLst>
          </p:cNvPr>
          <p:cNvSpPr txBox="1">
            <a:spLocks/>
          </p:cNvSpPr>
          <p:nvPr/>
        </p:nvSpPr>
        <p:spPr bwMode="auto">
          <a:xfrm>
            <a:off x="4629150" y="2132113"/>
            <a:ext cx="3028950" cy="1377298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kern="0" dirty="0">
                <a:latin typeface="Arial" charset="0"/>
              </a:rPr>
              <a:t>There is no such target, we are just trying to understand the data</a:t>
            </a:r>
            <a:endParaRPr lang="en-US" kern="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C6400C-22CE-D28B-1F50-4E0D49E4CD72}"/>
              </a:ext>
            </a:extLst>
          </p:cNvPr>
          <p:cNvCxnSpPr>
            <a:cxnSpLocks/>
          </p:cNvCxnSpPr>
          <p:nvPr/>
        </p:nvCxnSpPr>
        <p:spPr bwMode="auto">
          <a:xfrm>
            <a:off x="2647949" y="3509411"/>
            <a:ext cx="0" cy="80541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DF9DC284-A989-4472-DAAD-60AB3F53E016}"/>
              </a:ext>
            </a:extLst>
          </p:cNvPr>
          <p:cNvSpPr txBox="1">
            <a:spLocks/>
          </p:cNvSpPr>
          <p:nvPr/>
        </p:nvSpPr>
        <p:spPr bwMode="auto">
          <a:xfrm>
            <a:off x="4486273" y="4405864"/>
            <a:ext cx="3333751" cy="16710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kern="0" dirty="0"/>
              <a:t>Lets segment our customer base into clusters that will help us define broad persona-based marketing strategies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FBA4DA-D797-85FE-9505-B129833CF80E}"/>
              </a:ext>
            </a:extLst>
          </p:cNvPr>
          <p:cNvCxnSpPr>
            <a:cxnSpLocks/>
          </p:cNvCxnSpPr>
          <p:nvPr/>
        </p:nvCxnSpPr>
        <p:spPr bwMode="auto">
          <a:xfrm>
            <a:off x="6276974" y="3509411"/>
            <a:ext cx="0" cy="89645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F31A25D-3245-7B63-6F5A-42C866DFE5F1}"/>
              </a:ext>
            </a:extLst>
          </p:cNvPr>
          <p:cNvSpPr txBox="1"/>
          <p:nvPr/>
        </p:nvSpPr>
        <p:spPr>
          <a:xfrm rot="18724000">
            <a:off x="-136730" y="4306757"/>
            <a:ext cx="1497846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Predictions!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EF6432-72F1-7D8F-05D6-91FE7AEFE1FD}"/>
              </a:ext>
            </a:extLst>
          </p:cNvPr>
          <p:cNvSpPr txBox="1"/>
          <p:nvPr/>
        </p:nvSpPr>
        <p:spPr>
          <a:xfrm rot="2715969">
            <a:off x="7556822" y="4205808"/>
            <a:ext cx="1194686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Patterns!</a:t>
            </a:r>
          </a:p>
        </p:txBody>
      </p:sp>
    </p:spTree>
    <p:extLst>
      <p:ext uri="{BB962C8B-B14F-4D97-AF65-F5344CB8AC3E}">
        <p14:creationId xmlns:p14="http://schemas.microsoft.com/office/powerpoint/2010/main" val="227109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7" grpId="0" animBg="1"/>
      <p:bldP spid="8" grpId="0" animBg="1"/>
      <p:bldP spid="2" grpId="0" animBg="1"/>
      <p:bldP spid="3" grpId="0" animBg="1"/>
      <p:bldP spid="13" grpId="0" animBg="1"/>
      <p:bldP spid="17" grpId="0" animBg="1"/>
      <p:bldP spid="1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BB5D-439A-6F14-5043-EFA7839BA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9CF85-5299-7992-4D07-8FBD21F5F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3" y="2438401"/>
            <a:ext cx="1824038" cy="990599"/>
          </a:xfrm>
          <a:ln>
            <a:solidFill>
              <a:schemeClr val="accent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Prediction variable is categorical (perhaps binary)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748D3-7319-52C4-4E33-5272B6C47A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553200" y="5659440"/>
            <a:ext cx="2133600" cy="476250"/>
          </a:xfrm>
        </p:spPr>
        <p:txBody>
          <a:bodyPr/>
          <a:lstStyle/>
          <a:p>
            <a:fld id="{ABBEE3BA-F264-1746-880E-39AD601DF2B1}" type="slidenum">
              <a:rPr lang="en-US" smtClean="0"/>
              <a:t>33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4E9C94C-56CB-F2B6-2839-4518305F6A01}"/>
              </a:ext>
            </a:extLst>
          </p:cNvPr>
          <p:cNvSpPr/>
          <p:nvPr/>
        </p:nvSpPr>
        <p:spPr bwMode="auto">
          <a:xfrm>
            <a:off x="3157537" y="1092785"/>
            <a:ext cx="2619375" cy="5334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30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42687E-A6F3-EA9D-5085-8E6C22D2DCCB}"/>
              </a:ext>
            </a:extLst>
          </p:cNvPr>
          <p:cNvSpPr/>
          <p:nvPr/>
        </p:nvSpPr>
        <p:spPr bwMode="auto">
          <a:xfrm>
            <a:off x="538163" y="1853231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3ADFE3-4394-A3CF-6311-547B8F7EBE45}"/>
              </a:ext>
            </a:extLst>
          </p:cNvPr>
          <p:cNvSpPr/>
          <p:nvPr/>
        </p:nvSpPr>
        <p:spPr bwMode="auto">
          <a:xfrm>
            <a:off x="2643186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Regression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0E1E6EB-3217-E2DE-8342-345C59F037E0}"/>
              </a:ext>
            </a:extLst>
          </p:cNvPr>
          <p:cNvSpPr/>
          <p:nvPr/>
        </p:nvSpPr>
        <p:spPr bwMode="auto">
          <a:xfrm>
            <a:off x="4729162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 series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56B918-B45D-F6A2-C432-D415F4F9F575}"/>
              </a:ext>
            </a:extLst>
          </p:cNvPr>
          <p:cNvSpPr/>
          <p:nvPr/>
        </p:nvSpPr>
        <p:spPr bwMode="auto">
          <a:xfrm>
            <a:off x="6707981" y="1853230"/>
            <a:ext cx="1824038" cy="33751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  <a:buNone/>
            </a:pPr>
            <a:r>
              <a:rPr lang="en-US" sz="1800" dirty="0">
                <a:solidFill>
                  <a:srgbClr val="60059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Other…</a:t>
            </a:r>
            <a:endParaRPr lang="en-US" sz="3000" dirty="0">
              <a:solidFill>
                <a:srgbClr val="60059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AFCB27-4292-D386-9DFA-CEDEBFECBCFB}"/>
              </a:ext>
            </a:extLst>
          </p:cNvPr>
          <p:cNvSpPr txBox="1">
            <a:spLocks/>
          </p:cNvSpPr>
          <p:nvPr/>
        </p:nvSpPr>
        <p:spPr bwMode="auto">
          <a:xfrm>
            <a:off x="2643186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ctr">
              <a:buClrTx/>
              <a:buFontTx/>
              <a:buNone/>
            </a:pPr>
            <a:r>
              <a:rPr lang="en-US" sz="1400" kern="0" dirty="0"/>
              <a:t>Prediction variable is numeric - continuous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B968C8-EF5C-C8FF-A475-5C68284C91BB}"/>
              </a:ext>
            </a:extLst>
          </p:cNvPr>
          <p:cNvSpPr txBox="1">
            <a:spLocks/>
          </p:cNvSpPr>
          <p:nvPr/>
        </p:nvSpPr>
        <p:spPr bwMode="auto">
          <a:xfrm>
            <a:off x="4700587" y="2438401"/>
            <a:ext cx="1824038" cy="954544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Data are time-based: forecasting into future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E8332BD-4E31-AEE3-C4D2-B435920CD804}"/>
              </a:ext>
            </a:extLst>
          </p:cNvPr>
          <p:cNvSpPr txBox="1">
            <a:spLocks/>
          </p:cNvSpPr>
          <p:nvPr/>
        </p:nvSpPr>
        <p:spPr bwMode="auto">
          <a:xfrm>
            <a:off x="6677025" y="2438401"/>
            <a:ext cx="1824038" cy="990599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ClrTx/>
              <a:buFontTx/>
              <a:buNone/>
            </a:pPr>
            <a:r>
              <a:rPr lang="en-US" sz="1400" kern="0" dirty="0"/>
              <a:t>Predicting text or media…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4FBB3AF-6685-9FDA-C029-D7E9AB941066}"/>
              </a:ext>
            </a:extLst>
          </p:cNvPr>
          <p:cNvSpPr/>
          <p:nvPr/>
        </p:nvSpPr>
        <p:spPr bwMode="auto">
          <a:xfrm>
            <a:off x="647700" y="3843339"/>
            <a:ext cx="1714501" cy="1676399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the loan applicant default on their loan?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44F4FE0-FA63-B4A7-8EFE-E166B08BB2C3}"/>
              </a:ext>
            </a:extLst>
          </p:cNvPr>
          <p:cNvSpPr/>
          <p:nvPr/>
        </p:nvSpPr>
        <p:spPr bwMode="auto">
          <a:xfrm>
            <a:off x="2697954" y="3814764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money will this customer spend on my product next year?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E86FCB-1AD1-06B6-D3D9-EDAB1BDCAF29}"/>
              </a:ext>
            </a:extLst>
          </p:cNvPr>
          <p:cNvSpPr/>
          <p:nvPr/>
        </p:nvSpPr>
        <p:spPr bwMode="auto">
          <a:xfrm>
            <a:off x="4700587" y="3814763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will the DJIA close at next month?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139E4D7-BA39-A1B8-AAF6-49618CD3B43A}"/>
              </a:ext>
            </a:extLst>
          </p:cNvPr>
          <p:cNvSpPr/>
          <p:nvPr/>
        </p:nvSpPr>
        <p:spPr bwMode="auto">
          <a:xfrm>
            <a:off x="6677025" y="3829050"/>
            <a:ext cx="1714501" cy="1704975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E0D30"/>
              </a:buClr>
              <a:buSz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should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my customer care chatbot say next? 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D3F96-5276-6C4B-0B73-98C97CF158F5}"/>
              </a:ext>
            </a:extLst>
          </p:cNvPr>
          <p:cNvSpPr txBox="1"/>
          <p:nvPr/>
        </p:nvSpPr>
        <p:spPr>
          <a:xfrm>
            <a:off x="1354951" y="5956206"/>
            <a:ext cx="6115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cut and dried…tasks can fall between categories</a:t>
            </a:r>
          </a:p>
        </p:txBody>
      </p:sp>
    </p:spTree>
    <p:extLst>
      <p:ext uri="{BB962C8B-B14F-4D97-AF65-F5344CB8AC3E}">
        <p14:creationId xmlns:p14="http://schemas.microsoft.com/office/powerpoint/2010/main" val="175704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7" grpId="0" animBg="1"/>
      <p:bldP spid="9" grpId="0" animBg="1"/>
      <p:bldP spid="10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4" grpId="1" animBg="1"/>
      <p:bldP spid="18" grpId="0" animBg="1"/>
      <p:bldP spid="20" grpId="0" animBg="1"/>
      <p:bldP spid="21" grpId="0" animBg="1"/>
      <p:bldP spid="22" grpId="0" animBg="1"/>
      <p:bldP spid="22" grpId="1" animBg="1"/>
      <p:bldP spid="2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assess what factors result in loan default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159001"/>
              </p:ext>
            </p:extLst>
          </p:nvPr>
        </p:nvGraphicFramePr>
        <p:xfrm>
          <a:off x="956469" y="2131060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34CE7B8-8488-20B8-3DDF-FB8E77487FEF}"/>
              </a:ext>
            </a:extLst>
          </p:cNvPr>
          <p:cNvSpPr txBox="1"/>
          <p:nvPr/>
        </p:nvSpPr>
        <p:spPr>
          <a:xfrm>
            <a:off x="2743200" y="5059860"/>
            <a:ext cx="3417923" cy="76944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Supervised or unsupervised?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or regression?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5B7561-FD83-2E50-67CA-D7AC554C1604}"/>
              </a:ext>
            </a:extLst>
          </p:cNvPr>
          <p:cNvSpPr txBox="1"/>
          <p:nvPr/>
        </p:nvSpPr>
        <p:spPr>
          <a:xfrm>
            <a:off x="2684530" y="6096582"/>
            <a:ext cx="3476593" cy="40011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action might we take??</a:t>
            </a:r>
          </a:p>
        </p:txBody>
      </p:sp>
    </p:spTree>
    <p:extLst>
      <p:ext uri="{BB962C8B-B14F-4D97-AF65-F5344CB8AC3E}">
        <p14:creationId xmlns:p14="http://schemas.microsoft.com/office/powerpoint/2010/main" val="196913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4DC31-F3C8-BA8B-CD2C-CECF0482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6AB4C-866F-9FCD-BB85-8863A88B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8699"/>
            <a:ext cx="7620000" cy="729214"/>
          </a:xfrm>
        </p:spPr>
        <p:txBody>
          <a:bodyPr/>
          <a:lstStyle/>
          <a:p>
            <a:r>
              <a:rPr lang="en-US" dirty="0"/>
              <a:t>Loan Applicants – goal is to build a model to assess what factors result in loan default</a:t>
            </a:r>
          </a:p>
          <a:p>
            <a:r>
              <a:rPr lang="en-US" dirty="0"/>
              <a:t>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4E31C-4597-9F40-8723-7A44CD6BB7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2D88CED-E09C-2C7F-C46A-30BF66390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010574"/>
              </p:ext>
            </p:extLst>
          </p:nvPr>
        </p:nvGraphicFramePr>
        <p:xfrm>
          <a:off x="1455737" y="2974745"/>
          <a:ext cx="7393883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23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4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1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3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5F381A5-8FDB-3CFE-63CB-C9D3F2690FC0}"/>
              </a:ext>
            </a:extLst>
          </p:cNvPr>
          <p:cNvSpPr txBox="1"/>
          <p:nvPr/>
        </p:nvSpPr>
        <p:spPr>
          <a:xfrm>
            <a:off x="542925" y="460057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60499-CC03-EEF4-4CCA-EF1646F5F1B1}"/>
              </a:ext>
            </a:extLst>
          </p:cNvPr>
          <p:cNvSpPr txBox="1"/>
          <p:nvPr/>
        </p:nvSpPr>
        <p:spPr>
          <a:xfrm>
            <a:off x="7573962" y="2118953"/>
            <a:ext cx="1275657" cy="6832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Dependent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7DEB5E-A95B-4854-24E9-D4AA27420D2A}"/>
              </a:ext>
            </a:extLst>
          </p:cNvPr>
          <p:cNvSpPr txBox="1"/>
          <p:nvPr/>
        </p:nvSpPr>
        <p:spPr>
          <a:xfrm>
            <a:off x="134435" y="3846522"/>
            <a:ext cx="1227640" cy="108337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Points</a:t>
            </a:r>
          </a:p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F1ED1-A8EC-D8AD-ABD0-D64942DCD3D7}"/>
              </a:ext>
            </a:extLst>
          </p:cNvPr>
          <p:cNvSpPr txBox="1"/>
          <p:nvPr/>
        </p:nvSpPr>
        <p:spPr>
          <a:xfrm>
            <a:off x="2649837" y="1739966"/>
            <a:ext cx="4648200" cy="11633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Attributes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Independent Variables</a:t>
            </a:r>
          </a:p>
          <a:p>
            <a:pPr marL="0" indent="0" algn="ctr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3DAEA-6AF0-87ED-4434-8DF539018A57}"/>
              </a:ext>
            </a:extLst>
          </p:cNvPr>
          <p:cNvSpPr txBox="1"/>
          <p:nvPr/>
        </p:nvSpPr>
        <p:spPr>
          <a:xfrm>
            <a:off x="1570038" y="2559797"/>
            <a:ext cx="803874" cy="276999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D246E-51CB-0B0D-760A-7E09B795D6C1}"/>
              </a:ext>
            </a:extLst>
          </p:cNvPr>
          <p:cNvSpPr txBox="1"/>
          <p:nvPr/>
        </p:nvSpPr>
        <p:spPr>
          <a:xfrm>
            <a:off x="4946306" y="6273225"/>
            <a:ext cx="412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157DF9-3208-B060-C460-B0576954D790}"/>
              </a:ext>
            </a:extLst>
          </p:cNvPr>
          <p:cNvSpPr txBox="1"/>
          <p:nvPr/>
        </p:nvSpPr>
        <p:spPr>
          <a:xfrm>
            <a:off x="8009466" y="6251467"/>
            <a:ext cx="677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4E85F206-32A6-0810-212C-7C23C1CE6BE1}"/>
              </a:ext>
            </a:extLst>
          </p:cNvPr>
          <p:cNvSpPr/>
          <p:nvPr/>
        </p:nvSpPr>
        <p:spPr bwMode="auto">
          <a:xfrm rot="16200000">
            <a:off x="4896796" y="3453289"/>
            <a:ext cx="476248" cy="4878089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1F6E75E6-34F4-5C41-DDED-BF793C0C5A2A}"/>
              </a:ext>
            </a:extLst>
          </p:cNvPr>
          <p:cNvSpPr/>
          <p:nvPr/>
        </p:nvSpPr>
        <p:spPr bwMode="auto">
          <a:xfrm rot="16200000">
            <a:off x="7967311" y="5432272"/>
            <a:ext cx="476248" cy="962730"/>
          </a:xfrm>
          <a:prstGeom prst="leftBrace">
            <a:avLst>
              <a:gd name="adj1" fmla="val 8333"/>
              <a:gd name="adj2" fmla="val 5047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1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/>
      <p:bldP spid="12" grpId="0"/>
      <p:bldP spid="13" grpId="0" animBg="1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E9C3C-75B4-2C1E-6254-453B691E6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en-US" dirty="0"/>
              <a:t>Model:  a </a:t>
            </a:r>
            <a:r>
              <a:rPr lang="en-US" b="0" dirty="0"/>
              <a:t>method or algorithm used to generalize a pattern or make a prediction from a set of examples</a:t>
            </a:r>
          </a:p>
          <a:p>
            <a:pPr eaLnBrk="1" hangingPunct="1">
              <a:buFont typeface="Wingdings" pitchFamily="2" charset="2"/>
              <a:buNone/>
              <a:defRPr/>
            </a:pPr>
            <a:endParaRPr lang="en-US" sz="2800" dirty="0"/>
          </a:p>
        </p:txBody>
      </p:sp>
      <p:sp>
        <p:nvSpPr>
          <p:cNvPr id="4102" name="Rectangle 5"/>
          <p:cNvSpPr>
            <a:spLocks noChangeArrowheads="1"/>
          </p:cNvSpPr>
          <p:nvPr/>
        </p:nvSpPr>
        <p:spPr bwMode="auto">
          <a:xfrm>
            <a:off x="4800600" y="5089525"/>
            <a:ext cx="4267200" cy="1631949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Classification Model: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Balance &gt;= 50K and Age &gt; 45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‘no’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‘yes’</a:t>
            </a:r>
          </a:p>
        </p:txBody>
      </p:sp>
      <p:sp>
        <p:nvSpPr>
          <p:cNvPr id="4103" name="Line 6"/>
          <p:cNvSpPr>
            <a:spLocks noChangeShapeType="1"/>
          </p:cNvSpPr>
          <p:nvPr/>
        </p:nvSpPr>
        <p:spPr bwMode="auto">
          <a:xfrm>
            <a:off x="4221480" y="5792654"/>
            <a:ext cx="533400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4" name="Rectangle 7"/>
          <p:cNvSpPr>
            <a:spLocks noChangeArrowheads="1"/>
          </p:cNvSpPr>
          <p:nvPr/>
        </p:nvSpPr>
        <p:spPr bwMode="auto">
          <a:xfrm>
            <a:off x="1638300" y="5152574"/>
            <a:ext cx="2514600" cy="12954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Algorithm: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Induces a function</a:t>
            </a:r>
          </a:p>
          <a:p>
            <a:pPr marL="257175" indent="-257175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examples</a:t>
            </a:r>
          </a:p>
          <a:p>
            <a:pPr marL="257175" indent="-257175">
              <a:buNone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05" name="Line 8"/>
          <p:cNvSpPr>
            <a:spLocks noChangeShapeType="1"/>
          </p:cNvSpPr>
          <p:nvPr/>
        </p:nvSpPr>
        <p:spPr bwMode="auto">
          <a:xfrm>
            <a:off x="2895600" y="4572000"/>
            <a:ext cx="0" cy="53340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488907"/>
              </p:ext>
            </p:extLst>
          </p:nvPr>
        </p:nvGraphicFramePr>
        <p:xfrm>
          <a:off x="457200" y="1928946"/>
          <a:ext cx="723106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Industry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02/13/04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29/06/13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14/08/09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01/01/07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23/12/11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19/0512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D18F5A2-1DC8-0118-64E7-2FCD65116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88" y="136525"/>
            <a:ext cx="1136215" cy="11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679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04775" y="101590"/>
            <a:ext cx="7667625" cy="520680"/>
          </a:xfrm>
        </p:spPr>
        <p:txBody>
          <a:bodyPr/>
          <a:lstStyle/>
          <a:p>
            <a:pPr algn="l" eaLnBrk="1" hangingPunct="1">
              <a:defRPr/>
            </a:pPr>
            <a:r>
              <a:rPr lang="en-US" sz="3200" dirty="0"/>
              <a:t>Supervised Models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1219200"/>
            <a:ext cx="8229600" cy="3124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folHlink"/>
                </a:solidFill>
              </a:rPr>
              <a:t>	</a:t>
            </a:r>
            <a:endParaRPr lang="en-US" sz="2400" dirty="0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4572000" y="4697183"/>
            <a:ext cx="4267200" cy="12149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Balance &gt;= 50K and Age &gt; 45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‘no’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‘yes’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5619750" y="1387485"/>
            <a:ext cx="3047999" cy="11937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Names starts with M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Then Default = ‘yes’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Else Default = ‘no’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24475" y="3011477"/>
            <a:ext cx="3409950" cy="91442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 is inversely proportional </a:t>
            </a:r>
          </a:p>
          <a:p>
            <a:pPr marL="257175" indent="-257175" algn="ctr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default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304800" y="1524000"/>
          <a:ext cx="4419599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Balance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Default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51,100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68,000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74,000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23,000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47625F-2207-1AC7-A336-C2A2A0B73272}"/>
              </a:ext>
            </a:extLst>
          </p:cNvPr>
          <p:cNvSpPr txBox="1"/>
          <p:nvPr/>
        </p:nvSpPr>
        <p:spPr>
          <a:xfrm>
            <a:off x="518395" y="783253"/>
            <a:ext cx="7439504" cy="4094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buFont typeface="Wingdings" pitchFamily="2" charset="2"/>
              <a:buNone/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r>
              <a:rPr lang="en-US" sz="1600" dirty="0"/>
              <a:t>A model can be any function that takes inputs and makes a predictive output</a:t>
            </a:r>
          </a:p>
          <a:p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6ECDD-45F9-46CB-4088-6322CA0F92BA}"/>
              </a:ext>
            </a:extLst>
          </p:cNvPr>
          <p:cNvSpPr txBox="1"/>
          <p:nvPr/>
        </p:nvSpPr>
        <p:spPr>
          <a:xfrm>
            <a:off x="422911" y="4395371"/>
            <a:ext cx="3794760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model allows you to make predictions for cases you have not seen before (assuming the same data attributes)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12A5D-DF5B-FD21-CA54-5BC9649D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138" y="5186006"/>
            <a:ext cx="1136215" cy="11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5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8" grpId="0" animBg="1"/>
      <p:bldP spid="11" grpId="0" animBg="1"/>
      <p:bldP spid="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-64968"/>
            <a:ext cx="7644898" cy="663148"/>
          </a:xfrm>
        </p:spPr>
        <p:txBody>
          <a:bodyPr>
            <a:noAutofit/>
          </a:bodyPr>
          <a:lstStyle/>
          <a:p>
            <a:pPr algn="l" eaLnBrk="1" hangingPunct="1">
              <a:defRPr/>
            </a:pPr>
            <a:r>
              <a:rPr lang="en-US" sz="3200" dirty="0"/>
              <a:t>Back to the process …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52600"/>
            <a:ext cx="6660932" cy="4990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A177F2-A83F-7048-AF40-499B6D2F8407}"/>
              </a:ext>
            </a:extLst>
          </p:cNvPr>
          <p:cNvSpPr txBox="1"/>
          <p:nvPr/>
        </p:nvSpPr>
        <p:spPr>
          <a:xfrm>
            <a:off x="5120438" y="4796135"/>
            <a:ext cx="155876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Prediction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60D7C9-5BBB-014D-80B6-6B87CCF5B5AA}"/>
              </a:ext>
            </a:extLst>
          </p:cNvPr>
          <p:cNvSpPr txBox="1"/>
          <p:nvPr/>
        </p:nvSpPr>
        <p:spPr>
          <a:xfrm>
            <a:off x="7065221" y="4825342"/>
            <a:ext cx="1785268" cy="48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Decision/Action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E80A2E-A0DA-074D-903B-6865F75F0A09}"/>
              </a:ext>
            </a:extLst>
          </p:cNvPr>
          <p:cNvGrpSpPr/>
          <p:nvPr/>
        </p:nvGrpSpPr>
        <p:grpSpPr>
          <a:xfrm>
            <a:off x="6585857" y="5383517"/>
            <a:ext cx="2022807" cy="338554"/>
            <a:chOff x="6585857" y="5383517"/>
            <a:chExt cx="2022807" cy="33855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DFFF50A-F371-EA41-BE9C-CB61A0CBA6BA}"/>
                </a:ext>
              </a:extLst>
            </p:cNvPr>
            <p:cNvCxnSpPr>
              <a:cxnSpLocks/>
            </p:cNvCxnSpPr>
            <p:nvPr/>
          </p:nvCxnSpPr>
          <p:spPr>
            <a:xfrm>
              <a:off x="6585857" y="5550188"/>
              <a:ext cx="47936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1268E8-BA58-CC4F-99C1-BE31855A2D23}"/>
                </a:ext>
              </a:extLst>
            </p:cNvPr>
            <p:cNvSpPr txBox="1"/>
            <p:nvPr/>
          </p:nvSpPr>
          <p:spPr>
            <a:xfrm>
              <a:off x="7311514" y="5383517"/>
              <a:ext cx="12971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sz="1600" b="1" dirty="0"/>
                <a:t>“Send offer”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7492B88-FF83-9C49-8384-64D7563C5245}"/>
              </a:ext>
            </a:extLst>
          </p:cNvPr>
          <p:cNvSpPr/>
          <p:nvPr/>
        </p:nvSpPr>
        <p:spPr>
          <a:xfrm>
            <a:off x="76200" y="1295400"/>
            <a:ext cx="8534400" cy="32004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461B1A-5EEE-124B-84A9-7983CCF36103}"/>
              </a:ext>
            </a:extLst>
          </p:cNvPr>
          <p:cNvSpPr txBox="1"/>
          <p:nvPr/>
        </p:nvSpPr>
        <p:spPr>
          <a:xfrm>
            <a:off x="6168514" y="3371476"/>
            <a:ext cx="2286000" cy="7281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data science / Learning / Training the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1802C-99D8-9E49-AB92-66282D8260B1}"/>
              </a:ext>
            </a:extLst>
          </p:cNvPr>
          <p:cNvSpPr txBox="1"/>
          <p:nvPr/>
        </p:nvSpPr>
        <p:spPr>
          <a:xfrm>
            <a:off x="6679197" y="6276778"/>
            <a:ext cx="1931403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eaLnBrk="1" hangingPunct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57213" indent="-214313" eaLnBrk="1" hangingPunct="1">
              <a:buChar char="–"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 eaLnBrk="1" hangingPunct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 eaLnBrk="1" hangingPunct="1">
              <a:buChar char="–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 eaLnBrk="1" hangingPunct="1">
              <a:buChar char="»"/>
              <a:defRPr sz="15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18859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6pPr>
            <a:lvl7pPr marL="22288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7pPr>
            <a:lvl8pPr marL="25717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8pPr>
            <a:lvl9pPr marL="2914650" indent="-17145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Using the 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A03235-AD7C-354B-A08A-117FBEC93C50}"/>
              </a:ext>
            </a:extLst>
          </p:cNvPr>
          <p:cNvSpPr/>
          <p:nvPr/>
        </p:nvSpPr>
        <p:spPr>
          <a:xfrm>
            <a:off x="76200" y="4648200"/>
            <a:ext cx="8991600" cy="212406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17C6C-82DE-4DC3-0D38-8E77DD121341}"/>
              </a:ext>
            </a:extLst>
          </p:cNvPr>
          <p:cNvSpPr txBox="1"/>
          <p:nvPr/>
        </p:nvSpPr>
        <p:spPr>
          <a:xfrm>
            <a:off x="3128367" y="886116"/>
            <a:ext cx="2887265" cy="400110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Predictive analytics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4DD2E6-E1D7-2BC1-923E-FDA04E19CEFC}"/>
              </a:ext>
            </a:extLst>
          </p:cNvPr>
          <p:cNvSpPr txBox="1"/>
          <p:nvPr/>
        </p:nvSpPr>
        <p:spPr>
          <a:xfrm>
            <a:off x="7644898" y="43714"/>
            <a:ext cx="1063112" cy="307777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DSB Fig2-1</a:t>
            </a:r>
          </a:p>
        </p:txBody>
      </p:sp>
    </p:spTree>
    <p:extLst>
      <p:ext uri="{BB962C8B-B14F-4D97-AF65-F5344CB8AC3E}">
        <p14:creationId xmlns:p14="http://schemas.microsoft.com/office/powerpoint/2010/main" val="38215125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8" grpId="0" animBg="1"/>
      <p:bldP spid="14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7EA8-DB76-266F-C905-88386066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 in Data Science (Technical)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8AA4A8-39C8-D41C-2A90-D0CAA28339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4642516"/>
              </p:ext>
            </p:extLst>
          </p:nvPr>
        </p:nvGraphicFramePr>
        <p:xfrm>
          <a:off x="742947" y="1804152"/>
          <a:ext cx="7658101" cy="3502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653">
                  <a:extLst>
                    <a:ext uri="{9D8B030D-6E8A-4147-A177-3AD203B41FA5}">
                      <a16:colId xmlns:a16="http://schemas.microsoft.com/office/drawing/2014/main" val="3242912638"/>
                    </a:ext>
                  </a:extLst>
                </a:gridCol>
                <a:gridCol w="3835835">
                  <a:extLst>
                    <a:ext uri="{9D8B030D-6E8A-4147-A177-3AD203B41FA5}">
                      <a16:colId xmlns:a16="http://schemas.microsoft.com/office/drawing/2014/main" val="2069106210"/>
                    </a:ext>
                  </a:extLst>
                </a:gridCol>
                <a:gridCol w="1683613">
                  <a:extLst>
                    <a:ext uri="{9D8B030D-6E8A-4147-A177-3AD203B41FA5}">
                      <a16:colId xmlns:a16="http://schemas.microsoft.com/office/drawing/2014/main" val="39193651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845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Understands data, can do some analysis and make reports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Excel!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33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Engineer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Builds, tests and maintains infrastructure for analysis, manages large scale data sets and architectures for modelling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Databases!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15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 Engineer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Designs and implements ML learning applications in 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271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Business Intelligence Developer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Business knowledge, assist business clients in quickly finding information through tools </a:t>
                      </a:r>
                      <a:r>
                        <a:rPr lang="en-US"/>
                        <a:t>and visualizations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Dashboards!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802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Scientist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Advanced analytics, machine learning, and statistical analysis combined with business acumen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58606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14DB2-C2A6-29F8-4EBA-32018B4B8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DB01A-D95B-A94D-45EC-06526AE58A0F}"/>
              </a:ext>
            </a:extLst>
          </p:cNvPr>
          <p:cNvSpPr txBox="1"/>
          <p:nvPr/>
        </p:nvSpPr>
        <p:spPr>
          <a:xfrm>
            <a:off x="677086" y="1188313"/>
            <a:ext cx="7789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a gross oversimplification and many things to argue about…</a:t>
            </a:r>
          </a:p>
        </p:txBody>
      </p:sp>
      <p:pic>
        <p:nvPicPr>
          <p:cNvPr id="2050" name="Picture 2" descr="Unicorn 5 Svg Png Jpg Pdf Ai Eps - Etsy">
            <a:extLst>
              <a:ext uri="{FF2B5EF4-FFF2-40B4-BE49-F238E27FC236}">
                <a16:creationId xmlns:a16="http://schemas.microsoft.com/office/drawing/2014/main" id="{D6D80330-9FA5-9D21-80B7-26454DC45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152" y="4647111"/>
            <a:ext cx="578957" cy="61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D0D53E-D562-8914-31FA-56155C5489EF}"/>
              </a:ext>
            </a:extLst>
          </p:cNvPr>
          <p:cNvSpPr txBox="1"/>
          <p:nvPr/>
        </p:nvSpPr>
        <p:spPr>
          <a:xfrm>
            <a:off x="2111355" y="5522541"/>
            <a:ext cx="438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Also product manager, consultants, 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DS-adjacent technical positions</a:t>
            </a:r>
          </a:p>
        </p:txBody>
      </p:sp>
    </p:spTree>
    <p:extLst>
      <p:ext uri="{BB962C8B-B14F-4D97-AF65-F5344CB8AC3E}">
        <p14:creationId xmlns:p14="http://schemas.microsoft.com/office/powerpoint/2010/main" val="215254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F188-7D5D-7B14-E3F4-B8421275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B239-5C91-D908-1F36-8FFB2C81F80C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Retail &amp; E-Commerce</a:t>
            </a:r>
          </a:p>
          <a:p>
            <a:pPr lvl="1"/>
            <a:r>
              <a:rPr lang="en-US" dirty="0"/>
              <a:t>Amazon: Personalized product recommendations.</a:t>
            </a:r>
          </a:p>
          <a:p>
            <a:pPr lvl="1"/>
            <a:r>
              <a:rPr lang="en-US" dirty="0"/>
              <a:t>Walmart: Supply chain optimization and inventory management.</a:t>
            </a:r>
          </a:p>
          <a:p>
            <a:r>
              <a:rPr lang="en-US" dirty="0"/>
              <a:t>Banking &amp; Finance</a:t>
            </a:r>
          </a:p>
          <a:p>
            <a:pPr lvl="1"/>
            <a:r>
              <a:rPr lang="en-US" dirty="0"/>
              <a:t>Credit Card Fraud Detection: Using transaction data to identify fraudulent activities.</a:t>
            </a:r>
          </a:p>
          <a:p>
            <a:pPr lvl="1"/>
            <a:r>
              <a:rPr lang="en-US" dirty="0"/>
              <a:t>Signet Bank example </a:t>
            </a:r>
            <a:r>
              <a:rPr lang="en-US" b="1" dirty="0"/>
              <a:t>[DSB]</a:t>
            </a:r>
          </a:p>
          <a:p>
            <a:r>
              <a:rPr lang="en-US" dirty="0"/>
              <a:t>Healthcare</a:t>
            </a:r>
          </a:p>
          <a:p>
            <a:pPr lvl="1"/>
            <a:r>
              <a:rPr lang="en-US" dirty="0"/>
              <a:t>Predictive Analytics: Early disease detection and patient care optimization.</a:t>
            </a:r>
          </a:p>
          <a:p>
            <a:r>
              <a:rPr lang="en-US" dirty="0"/>
              <a:t>Entertainment</a:t>
            </a:r>
          </a:p>
          <a:p>
            <a:pPr lvl="1"/>
            <a:r>
              <a:rPr lang="en-US" dirty="0"/>
              <a:t>Netflix &amp; Spotify: Personalizing viewing and listening experiences.</a:t>
            </a:r>
          </a:p>
          <a:p>
            <a:r>
              <a:rPr lang="en-US" dirty="0"/>
              <a:t>Sports Analytics</a:t>
            </a:r>
          </a:p>
          <a:p>
            <a:pPr lvl="1"/>
            <a:r>
              <a:rPr lang="en-US" dirty="0"/>
              <a:t>Moneyball (Baseball): Data-driven team assembly and performance strategies.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F7E90-F467-6D8C-4391-25F9BCA29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0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F188-7D5D-7B14-E3F4-B8421275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Success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B239-5C91-D908-1F36-8FFB2C81F80C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Social Media</a:t>
            </a:r>
          </a:p>
          <a:p>
            <a:pPr lvl="1"/>
            <a:r>
              <a:rPr lang="en-US" dirty="0"/>
              <a:t>Targeted Advertising: Personalized ads based on user interests.</a:t>
            </a:r>
          </a:p>
          <a:p>
            <a:r>
              <a:rPr lang="en-US" dirty="0"/>
              <a:t>Transportation</a:t>
            </a:r>
          </a:p>
          <a:p>
            <a:pPr lvl="1"/>
            <a:r>
              <a:rPr lang="en-US" dirty="0"/>
              <a:t>Uber &amp; Lyft: Price surge forecasting, optimal routing, driver-passenger matching.</a:t>
            </a:r>
          </a:p>
          <a:p>
            <a:r>
              <a:rPr lang="en-US" dirty="0"/>
              <a:t>Environmental Monitoring</a:t>
            </a:r>
          </a:p>
          <a:p>
            <a:pPr lvl="1"/>
            <a:r>
              <a:rPr lang="en-US" dirty="0"/>
              <a:t>Climate Change Analysis: Studying weather patterns and environmental impact.</a:t>
            </a:r>
          </a:p>
          <a:p>
            <a:r>
              <a:rPr lang="en-US" dirty="0"/>
              <a:t>Manufacturing</a:t>
            </a:r>
          </a:p>
          <a:p>
            <a:pPr lvl="1"/>
            <a:r>
              <a:rPr lang="en-US" dirty="0"/>
              <a:t>Predictive Maintenance: Anticipating equipment failures for timely maintenance.</a:t>
            </a:r>
          </a:p>
          <a:p>
            <a:r>
              <a:rPr lang="en-US" dirty="0"/>
              <a:t>Public Sector</a:t>
            </a:r>
          </a:p>
          <a:p>
            <a:pPr lvl="1"/>
            <a:r>
              <a:rPr lang="en-US" dirty="0"/>
              <a:t>Crime Prevention &amp; Smart Cities: Enhancing urban living and safety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F7E90-F467-6D8C-4391-25F9BCA29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CCD33-19C2-728C-6F22-1889D9F195C4}"/>
              </a:ext>
            </a:extLst>
          </p:cNvPr>
          <p:cNvSpPr txBox="1"/>
          <p:nvPr/>
        </p:nvSpPr>
        <p:spPr>
          <a:xfrm>
            <a:off x="1292544" y="5670503"/>
            <a:ext cx="6558911" cy="76944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more data-driven a firm is, the more productive it is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- (Brynjolfsson,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Hitt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&amp; Kim, 2011)</a:t>
            </a:r>
          </a:p>
        </p:txBody>
      </p:sp>
    </p:spTree>
    <p:extLst>
      <p:ext uri="{BB962C8B-B14F-4D97-AF65-F5344CB8AC3E}">
        <p14:creationId xmlns:p14="http://schemas.microsoft.com/office/powerpoint/2010/main" val="391197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79AE-DFDC-B46A-B6A9-6478F9E50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Use Case:  Nadia / </a:t>
            </a:r>
            <a:r>
              <a:rPr lang="en-US" dirty="0" err="1"/>
              <a:t>MegaTelCo</a:t>
            </a:r>
            <a:r>
              <a:rPr lang="en-US" dirty="0"/>
              <a:t>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C057C-ACF1-4BBD-C5DF-99E24FF55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73" y="3718780"/>
            <a:ext cx="8060076" cy="2908052"/>
          </a:xfrm>
        </p:spPr>
        <p:txBody>
          <a:bodyPr/>
          <a:lstStyle/>
          <a:p>
            <a:r>
              <a:rPr lang="en-US" dirty="0"/>
              <a:t>What is the business goal?</a:t>
            </a:r>
          </a:p>
          <a:p>
            <a:r>
              <a:rPr lang="en-US" dirty="0"/>
              <a:t>What is the specific goal of the data science task/model?</a:t>
            </a:r>
          </a:p>
          <a:p>
            <a:r>
              <a:rPr lang="en-US" dirty="0"/>
              <a:t>What questions might you have for Nadia? </a:t>
            </a:r>
          </a:p>
          <a:p>
            <a:r>
              <a:rPr lang="en-US" dirty="0"/>
              <a:t>What will be the output of the the data science exercise? What action will you take? </a:t>
            </a:r>
          </a:p>
          <a:p>
            <a:r>
              <a:rPr lang="en-US" dirty="0"/>
              <a:t>What data could you collect? On what population? </a:t>
            </a:r>
          </a:p>
          <a:p>
            <a:pPr lvl="1"/>
            <a:r>
              <a:rPr lang="en-US" dirty="0"/>
              <a:t>What are 5 specific features you could collect..</a:t>
            </a:r>
          </a:p>
          <a:p>
            <a:r>
              <a:rPr lang="en-US" dirty="0"/>
              <a:t>How will you measure success?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17DF0-3AF8-DF13-DC74-3A5B87CBE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8A695-D0CC-D8C9-4B18-E59FCB11713B}"/>
              </a:ext>
            </a:extLst>
          </p:cNvPr>
          <p:cNvSpPr txBox="1"/>
          <p:nvPr/>
        </p:nvSpPr>
        <p:spPr>
          <a:xfrm>
            <a:off x="955497" y="963129"/>
            <a:ext cx="7541230" cy="1477328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Nadia</a:t>
            </a:r>
            <a:r>
              <a:rPr lang="en-US" sz="18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Product Manager at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one of the largest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telecommunication firms.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MegaTelco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having a major problem with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net customer churn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their wireless business, and senior leadership has called in Nadia to lead the solution team.  You are the lead data scientist reporting into Nadia.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40451-A9B0-4CA3-93C3-E9C8B7975B8D}"/>
              </a:ext>
            </a:extLst>
          </p:cNvPr>
          <p:cNvSpPr txBox="1"/>
          <p:nvPr/>
        </p:nvSpPr>
        <p:spPr>
          <a:xfrm>
            <a:off x="955496" y="2667281"/>
            <a:ext cx="7541231" cy="92333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20% of cell-phone customers leave when their contracts expire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Marketing has designed a special retention offer that might be able to convince customers to stay.</a:t>
            </a:r>
            <a:endParaRPr lang="en-US" sz="12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BB95-8E7E-7324-5D06-78935760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4154"/>
            <a:ext cx="9144000" cy="1336671"/>
          </a:xfrm>
          <a:solidFill>
            <a:schemeClr val="accent2"/>
          </a:solidFill>
        </p:spPr>
        <p:txBody>
          <a:bodyPr anchor="ctr"/>
          <a:lstStyle/>
          <a:p>
            <a:r>
              <a:rPr lang="en-US" dirty="0">
                <a:solidFill>
                  <a:schemeClr val="bg1"/>
                </a:solidFill>
              </a:rPr>
              <a:t>Data Science -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26FCC-8150-A15F-97CA-8416D92C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E3BA-F264-1746-880E-39AD601DF2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8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399" y="-276761"/>
            <a:ext cx="5791200" cy="1155888"/>
          </a:xfrm>
        </p:spPr>
        <p:txBody>
          <a:bodyPr>
            <a:normAutofit/>
          </a:bodyPr>
          <a:lstStyle/>
          <a:p>
            <a:r>
              <a:rPr lang="en-US" dirty="0"/>
              <a:t>Data Science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8286" y="490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09E50-24D0-0340-8D63-44109266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315908"/>
            <a:ext cx="5590309" cy="48977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87435F-B18C-04B1-5618-A39AA94F3795}"/>
              </a:ext>
            </a:extLst>
          </p:cNvPr>
          <p:cNvSpPr txBox="1"/>
          <p:nvPr/>
        </p:nvSpPr>
        <p:spPr>
          <a:xfrm>
            <a:off x="6606540" y="2788920"/>
            <a:ext cx="2023110" cy="169277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CRISP-DM = </a:t>
            </a:r>
          </a:p>
          <a:p>
            <a:pPr marL="0" indent="0" algn="l">
              <a:buNone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Cross-Industry Standard Process for Data Mining</a:t>
            </a:r>
          </a:p>
        </p:txBody>
      </p:sp>
    </p:spTree>
    <p:extLst>
      <p:ext uri="{BB962C8B-B14F-4D97-AF65-F5344CB8AC3E}">
        <p14:creationId xmlns:p14="http://schemas.microsoft.com/office/powerpoint/2010/main" val="240527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1_SBE10">
  <a:themeElements>
    <a:clrScheme name="1_SBE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SBE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8E0D30"/>
          </a:buClr>
          <a:buSzTx/>
          <a:buFontTx/>
          <a:buChar char="•"/>
          <a:tabLst/>
          <a:defRPr kumimoji="0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Arial" pitchFamily="34" charset="0"/>
          </a:defRPr>
        </a:defPPr>
      </a:lstStyle>
    </a:spDef>
    <a:lnDef>
      <a:spPr bwMode="auto">
        <a:ln>
          <a:headEnd type="none" w="med" len="med"/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 algn="l">
          <a:buNone/>
          <a:defRPr sz="2000" dirty="0" smtClean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>
    <a:extraClrScheme>
      <a:clrScheme name="1_SBE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BE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BE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TV-style" id="{97F7E644-0680-354E-B94C-077C4D6F367B}" vid="{8BAA50B1-2891-D74F-8D65-DDDB6E48B9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CTV-style</Template>
  <TotalTime>45022</TotalTime>
  <Words>3681</Words>
  <Application>Microsoft Macintosh PowerPoint</Application>
  <PresentationFormat>On-screen Show (4:3)</PresentationFormat>
  <Paragraphs>725</Paragraphs>
  <Slides>38</Slides>
  <Notes>33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knowledge-regular</vt:lpstr>
      <vt:lpstr>Tahoma</vt:lpstr>
      <vt:lpstr>Times New Roman</vt:lpstr>
      <vt:lpstr>Wingdings</vt:lpstr>
      <vt:lpstr>1_SBE10</vt:lpstr>
      <vt:lpstr>Topic 2  – Intro to Data Science</vt:lpstr>
      <vt:lpstr>What is Data Science? </vt:lpstr>
      <vt:lpstr>Why Data Science?</vt:lpstr>
      <vt:lpstr>Jobs in Data Science (Technical)</vt:lpstr>
      <vt:lpstr>Data Science Success Stories</vt:lpstr>
      <vt:lpstr>Data Science Success Stories</vt:lpstr>
      <vt:lpstr>Our First Use Case:  Nadia / MegaTelCo Churn</vt:lpstr>
      <vt:lpstr>Data Science - Process</vt:lpstr>
      <vt:lpstr>Data Science Process</vt:lpstr>
      <vt:lpstr>CRISP:  Business Understanding</vt:lpstr>
      <vt:lpstr>Business Understanding</vt:lpstr>
      <vt:lpstr>Business Understanding</vt:lpstr>
      <vt:lpstr>Business Understanding</vt:lpstr>
      <vt:lpstr>CRISP: Data Understanding</vt:lpstr>
      <vt:lpstr>Data</vt:lpstr>
      <vt:lpstr>CRISP: Data Preparation for Modeling</vt:lpstr>
      <vt:lpstr>Training and Test sets</vt:lpstr>
      <vt:lpstr>Training and Test sets</vt:lpstr>
      <vt:lpstr>CRISP: Modelling</vt:lpstr>
      <vt:lpstr>CRISP: Modelling</vt:lpstr>
      <vt:lpstr>Statistics v. Data Science</vt:lpstr>
      <vt:lpstr>CRISP: Evaluation</vt:lpstr>
      <vt:lpstr>Data Process - Evaluation</vt:lpstr>
      <vt:lpstr>Bias in Machine Learning</vt:lpstr>
      <vt:lpstr>CRISP: Deployment</vt:lpstr>
      <vt:lpstr>Deployment</vt:lpstr>
      <vt:lpstr>Key Concept</vt:lpstr>
      <vt:lpstr>Iterate …</vt:lpstr>
      <vt:lpstr>Data Science Framework – In Action</vt:lpstr>
      <vt:lpstr>Data Science – terminology</vt:lpstr>
      <vt:lpstr>Taxonomy of Data Science tasks</vt:lpstr>
      <vt:lpstr>Taxonomy of Data Science tasks</vt:lpstr>
      <vt:lpstr>Supervised Learning </vt:lpstr>
      <vt:lpstr> Example</vt:lpstr>
      <vt:lpstr>Supervised example</vt:lpstr>
      <vt:lpstr>Model</vt:lpstr>
      <vt:lpstr>Supervised Models</vt:lpstr>
      <vt:lpstr>Back to the process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volinsky</dc:creator>
  <cp:lastModifiedBy>chris volinsky</cp:lastModifiedBy>
  <cp:revision>59</cp:revision>
  <cp:lastPrinted>2024-08-20T17:36:31Z</cp:lastPrinted>
  <dcterms:created xsi:type="dcterms:W3CDTF">2023-07-07T20:20:38Z</dcterms:created>
  <dcterms:modified xsi:type="dcterms:W3CDTF">2024-09-27T00:57:56Z</dcterms:modified>
</cp:coreProperties>
</file>

<file path=docProps/thumbnail.jpeg>
</file>